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56" r:id="rId2"/>
    <p:sldId id="265" r:id="rId3"/>
    <p:sldId id="270" r:id="rId4"/>
    <p:sldId id="257" r:id="rId5"/>
    <p:sldId id="259" r:id="rId6"/>
    <p:sldId id="271" r:id="rId7"/>
    <p:sldId id="273" r:id="rId8"/>
    <p:sldId id="272" r:id="rId9"/>
    <p:sldId id="300" r:id="rId10"/>
    <p:sldId id="274" r:id="rId11"/>
    <p:sldId id="258" r:id="rId12"/>
    <p:sldId id="275" r:id="rId13"/>
    <p:sldId id="299" r:id="rId14"/>
    <p:sldId id="277" r:id="rId15"/>
    <p:sldId id="283" r:id="rId16"/>
    <p:sldId id="278" r:id="rId17"/>
    <p:sldId id="286" r:id="rId18"/>
    <p:sldId id="287" r:id="rId19"/>
    <p:sldId id="301" r:id="rId20"/>
    <p:sldId id="284" r:id="rId21"/>
    <p:sldId id="288" r:id="rId22"/>
    <p:sldId id="282" r:id="rId23"/>
    <p:sldId id="279" r:id="rId24"/>
    <p:sldId id="292" r:id="rId25"/>
    <p:sldId id="294" r:id="rId26"/>
    <p:sldId id="293" r:id="rId27"/>
    <p:sldId id="295" r:id="rId28"/>
    <p:sldId id="296" r:id="rId29"/>
    <p:sldId id="290" r:id="rId30"/>
    <p:sldId id="280" r:id="rId31"/>
    <p:sldId id="298" r:id="rId32"/>
    <p:sldId id="281" r:id="rId33"/>
    <p:sldId id="285" r:id="rId34"/>
    <p:sldId id="289" r:id="rId35"/>
    <p:sldId id="291" r:id="rId36"/>
    <p:sldId id="266" r:id="rId37"/>
    <p:sldId id="261" r:id="rId38"/>
  </p:sldIdLst>
  <p:sldSz cx="12192000" cy="6858000"/>
  <p:notesSz cx="6858000" cy="9144000"/>
  <p:embeddedFontLst>
    <p:embeddedFont>
      <p:font typeface="Barlow" panose="00000500000000000000" pitchFamily="2" charset="0"/>
      <p:regular r:id="rId40"/>
      <p:bold r:id="rId41"/>
      <p:italic r:id="rId42"/>
      <p:boldItalic r:id="rId43"/>
    </p:embeddedFont>
    <p:embeddedFont>
      <p:font typeface="K2D" panose="020B0604020202020204"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Readex Pro" panose="020B0604020202020204" charset="-78"/>
      <p:regular r:id="rId52"/>
      <p:bold r:id="rId53"/>
    </p:embeddedFont>
    <p:embeddedFont>
      <p:font typeface="Roboto" panose="020000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Thanh" initials="NT" lastIdx="1" clrIdx="0">
    <p:extLst>
      <p:ext uri="{19B8F6BF-5375-455C-9EA6-DF929625EA0E}">
        <p15:presenceInfo xmlns:p15="http://schemas.microsoft.com/office/powerpoint/2012/main" userId="3cb82b42a7b7cf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78213" autoAdjust="0"/>
  </p:normalViewPr>
  <p:slideViewPr>
    <p:cSldViewPr snapToGrid="0">
      <p:cViewPr varScale="1">
        <p:scale>
          <a:sx n="85" d="100"/>
          <a:sy n="85" d="100"/>
        </p:scale>
        <p:origin x="171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98EB8-9B40-45D4-AAC2-164625DB31AA}"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79BDA-3AEA-4C6E-BE47-2785417CDF03}" type="slidenum">
              <a:rPr lang="en-US" smtClean="0"/>
              <a:t>‹#›</a:t>
            </a:fld>
            <a:endParaRPr lang="en-US"/>
          </a:p>
        </p:txBody>
      </p:sp>
    </p:spTree>
    <p:extLst>
      <p:ext uri="{BB962C8B-B14F-4D97-AF65-F5344CB8AC3E}">
        <p14:creationId xmlns:p14="http://schemas.microsoft.com/office/powerpoint/2010/main" val="2961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ietnix.vn/gui-la-gi/"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vietnix.vn/he-dieu-hanh-la-g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2400"/>
              </a:lnSpc>
              <a:spcBef>
                <a:spcPts val="1200"/>
              </a:spcBef>
              <a:spcAft>
                <a:spcPts val="1200"/>
              </a:spcAft>
              <a:buNone/>
            </a:pPr>
            <a:r>
              <a:rPr lang="vi-VN" b="0" i="0" dirty="0">
                <a:solidFill>
                  <a:srgbClr val="424552"/>
                </a:solidFill>
                <a:effectLst/>
                <a:latin typeface="Roboto" panose="02000000000000000000" pitchFamily="2" charset="0"/>
              </a:rPr>
              <a:t>bao gồm các gói đồ họa, công cụ hỗ trợ cho người lập trình có thể tạo, kiểm tra, gỡ lỗi và triển khai ứng dụng trên nhiều loại thiết bị như: Điện thoại di động, máy tính để bàn,…</a:t>
            </a:r>
          </a:p>
          <a:p>
            <a:pPr algn="just">
              <a:lnSpc>
                <a:spcPts val="2400"/>
              </a:lnSpc>
              <a:spcBef>
                <a:spcPts val="1200"/>
              </a:spcBef>
              <a:spcAft>
                <a:spcPts val="1200"/>
              </a:spcAft>
            </a:pPr>
            <a:r>
              <a:rPr lang="vi-VN" b="0" i="0" dirty="0">
                <a:solidFill>
                  <a:srgbClr val="424552"/>
                </a:solidFill>
                <a:effectLst/>
                <a:latin typeface="Roboto" panose="02000000000000000000" pitchFamily="2" charset="0"/>
              </a:rPr>
              <a:t>Sự ra đời của JavaFX nhằm mục đích thay thế Swing cho các ứng dụng phát triển bằng ngôn ngữ Java như một khung </a:t>
            </a:r>
            <a:r>
              <a:rPr lang="vi-VN" b="0" i="0" u="none" strike="noStrike" dirty="0">
                <a:solidFill>
                  <a:srgbClr val="348EFE"/>
                </a:solidFill>
                <a:effectLst/>
                <a:latin typeface="Roboto" panose="02000000000000000000" pitchFamily="2" charset="0"/>
                <a:hlinkClick r:id="rId3"/>
              </a:rPr>
              <a:t>GUI</a:t>
            </a:r>
            <a:r>
              <a:rPr lang="vi-VN" b="0" i="0" dirty="0">
                <a:solidFill>
                  <a:srgbClr val="424552"/>
                </a:solidFill>
                <a:effectLst/>
                <a:latin typeface="Roboto" panose="02000000000000000000" pitchFamily="2" charset="0"/>
              </a:rPr>
              <a:t> (giao diện đồ họa người dùng). Nhưng JavaFX được đánh giá nổi trội hơn hẳn Swing, vì nó cung cấp nhiều tính năng mới cho người dùng. JavaFX có dung lượng nhẹ, tốc độ phần cứng được gia tăng đáng kể. JavaFX hỗ trợ trên nhiều </a:t>
            </a:r>
            <a:r>
              <a:rPr lang="vi-VN" b="0" i="0" u="none" strike="noStrike" dirty="0">
                <a:solidFill>
                  <a:srgbClr val="348EFE"/>
                </a:solidFill>
                <a:effectLst/>
                <a:latin typeface="Roboto" panose="02000000000000000000" pitchFamily="2" charset="0"/>
                <a:hlinkClick r:id="rId4"/>
              </a:rPr>
              <a:t>hệ điều hành</a:t>
            </a:r>
            <a:r>
              <a:rPr lang="vi-VN" b="0" i="0" dirty="0">
                <a:solidFill>
                  <a:srgbClr val="424552"/>
                </a:solidFill>
                <a:effectLst/>
                <a:latin typeface="Roboto" panose="02000000000000000000" pitchFamily="2" charset="0"/>
              </a:rPr>
              <a:t> khác nhau gồm: Windows, MacOS, Linux.</a:t>
            </a:r>
          </a:p>
          <a:p>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17</a:t>
            </a:fld>
            <a:endParaRPr lang="en-US"/>
          </a:p>
        </p:txBody>
      </p:sp>
    </p:spTree>
    <p:extLst>
      <p:ext uri="{BB962C8B-B14F-4D97-AF65-F5344CB8AC3E}">
        <p14:creationId xmlns:p14="http://schemas.microsoft.com/office/powerpoint/2010/main" val="2393254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92347-959D-A756-F6A8-3EA381AB0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9D101-C372-06A6-819C-45309AF81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C00D0-ED40-6135-3643-867F3D660909}"/>
              </a:ext>
            </a:extLst>
          </p:cNvPr>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a:extLst>
              <a:ext uri="{FF2B5EF4-FFF2-40B4-BE49-F238E27FC236}">
                <a16:creationId xmlns:a16="http://schemas.microsoft.com/office/drawing/2014/main" id="{543D9B31-3DEE-99ED-45B2-98A11ED6578F}"/>
              </a:ext>
            </a:extLst>
          </p:cNvPr>
          <p:cNvSpPr>
            <a:spLocks noGrp="1"/>
          </p:cNvSpPr>
          <p:nvPr>
            <p:ph type="sldNum" sz="quarter" idx="5"/>
          </p:nvPr>
        </p:nvSpPr>
        <p:spPr/>
        <p:txBody>
          <a:bodyPr/>
          <a:lstStyle/>
          <a:p>
            <a:fld id="{76B79BDA-3AEA-4C6E-BE47-2785417CDF03}" type="slidenum">
              <a:rPr lang="en-US" smtClean="0"/>
              <a:t>19</a:t>
            </a:fld>
            <a:endParaRPr lang="en-US"/>
          </a:p>
        </p:txBody>
      </p:sp>
    </p:spTree>
    <p:extLst>
      <p:ext uri="{BB962C8B-B14F-4D97-AF65-F5344CB8AC3E}">
        <p14:creationId xmlns:p14="http://schemas.microsoft.com/office/powerpoint/2010/main" val="560629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Chức năng của Direct exchange là đẩy message đến hàng chờ đợi dựa theo khóa định tuyến routing key. Loại trao đổi trực tiếp này khá hữu ích khi bạn muốn phân biệt các thông báo được xuất bản cho cùng một trao đổi bằng cách sử dụng một mã định danh chuỗi đơn giản.</a:t>
            </a:r>
            <a:endParaRPr lang="en-US" dirty="0"/>
          </a:p>
        </p:txBody>
      </p:sp>
      <p:sp>
        <p:nvSpPr>
          <p:cNvPr id="4" name="Slide Number Placeholder 3"/>
          <p:cNvSpPr>
            <a:spLocks noGrp="1"/>
          </p:cNvSpPr>
          <p:nvPr>
            <p:ph type="sldNum" sz="quarter" idx="5"/>
          </p:nvPr>
        </p:nvSpPr>
        <p:spPr/>
        <p:txBody>
          <a:bodyPr/>
          <a:lstStyle/>
          <a:p>
            <a:fld id="{76B79BDA-3AEA-4C6E-BE47-2785417CDF03}" type="slidenum">
              <a:rPr lang="en-US" smtClean="0"/>
              <a:t>20</a:t>
            </a:fld>
            <a:endParaRPr lang="en-US"/>
          </a:p>
        </p:txBody>
      </p:sp>
    </p:spTree>
    <p:extLst>
      <p:ext uri="{BB962C8B-B14F-4D97-AF65-F5344CB8AC3E}">
        <p14:creationId xmlns:p14="http://schemas.microsoft.com/office/powerpoint/2010/main" val="2552391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P spid="25" grpId="1" animBg="1"/>
      <p:bldP spid="25" grpId="2"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4/18/2025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4/18/2025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4/18/2025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eb2u.vn/java-la-gi/" TargetMode="External"/><Relationship Id="rId2" Type="http://schemas.openxmlformats.org/officeDocument/2006/relationships/hyperlink" Target="https://vinaresearch.net/public/news/2101-%5bINFOGRAPHIC%5d_XU_HUONG_XEM_PHIM_TAI_RAP_O_THANH_PHO_HO_CHI_MINH_VA_HA_NOI.vnrs" TargetMode="External"/><Relationship Id="rId1" Type="http://schemas.openxmlformats.org/officeDocument/2006/relationships/slideLayout" Target="../slideLayouts/slideLayout7.xml"/><Relationship Id="rId4" Type="http://schemas.openxmlformats.org/officeDocument/2006/relationships/hyperlink" Target="https://vietnix.vn/javafx-la-gi/"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p:txBody>
          <a:bodyPr>
            <a:normAutofit/>
          </a:bodyPr>
          <a:lstStyle/>
          <a:p>
            <a:r>
              <a:rPr lang="en-US" dirty="0"/>
              <a:t>TRƯỜNG ĐẠI HỌC CẦN THƠ</a:t>
            </a:r>
            <a:br>
              <a:rPr lang="en-US" dirty="0"/>
            </a:br>
            <a:r>
              <a:rPr lang="en-US" dirty="0"/>
              <a:t>TRƯỜNG CNTT &amp; TT</a:t>
            </a:r>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p:txBody>
          <a:bodyPr/>
          <a:lstStyle/>
          <a:p>
            <a:r>
              <a:rPr lang="en-US" dirty="0"/>
              <a:t>Khoa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245F6-24F5-362C-8F12-C80AC24D80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B1BE5-424F-FF12-8ADB-7162ADB2CEA9}"/>
              </a:ext>
            </a:extLst>
          </p:cNvPr>
          <p:cNvSpPr>
            <a:spLocks noGrp="1"/>
          </p:cNvSpPr>
          <p:nvPr>
            <p:ph type="ctrTitle"/>
          </p:nvPr>
        </p:nvSpPr>
        <p:spPr>
          <a:xfrm>
            <a:off x="1443567" y="1773238"/>
            <a:ext cx="10029565" cy="1655762"/>
          </a:xfrm>
        </p:spPr>
        <p:txBody>
          <a:bodyPr/>
          <a:lstStyle/>
          <a:p>
            <a:r>
              <a:rPr lang="en-US" dirty="0"/>
              <a:t>MỤC TIÊU ĐỀ TÀI</a:t>
            </a:r>
          </a:p>
        </p:txBody>
      </p:sp>
      <p:sp>
        <p:nvSpPr>
          <p:cNvPr id="3" name="Subtitle 2">
            <a:extLst>
              <a:ext uri="{FF2B5EF4-FFF2-40B4-BE49-F238E27FC236}">
                <a16:creationId xmlns:a16="http://schemas.microsoft.com/office/drawing/2014/main" id="{1D3EAB98-2D6C-9BF4-CBFA-C3342FD6B119}"/>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253198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4D183A-9405-1B18-BAE7-D23D6EF86888}"/>
              </a:ext>
            </a:extLst>
          </p:cNvPr>
          <p:cNvSpPr>
            <a:spLocks noGrp="1"/>
          </p:cNvSpPr>
          <p:nvPr>
            <p:ph sz="quarter" idx="12"/>
          </p:nvPr>
        </p:nvSpPr>
        <p:spPr>
          <a:xfrm>
            <a:off x="506666" y="562406"/>
            <a:ext cx="11362949" cy="4317325"/>
          </a:xfrm>
        </p:spPr>
        <p:txBody>
          <a:bodyPr anchor="ctr">
            <a:norm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phần</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mềm</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có</a:t>
            </a:r>
            <a:r>
              <a:rPr lang="en-US" altLang="en-US" dirty="0">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giao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diện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dễ</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sử</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dụng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cho</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người</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dùng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khách</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hàng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để</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đặt</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vé</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endParaRPr lang="en-US" altLang="en-US" dirty="0">
              <a:latin typeface="Readex Pro" panose="020B0604020202020204" charset="-78"/>
              <a:cs typeface="Readex Pro" panose="020B0604020202020204" charset="-78"/>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Tạ</a:t>
            </a:r>
            <a:r>
              <a:rPr lang="en-US" altLang="en-US" dirty="0" err="1">
                <a:latin typeface="Readex Pro" panose="020B0604020202020204" charset="-78"/>
                <a:cs typeface="Readex Pro" panose="020B0604020202020204" charset="-78"/>
              </a:rPr>
              <a:t>o</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được</a:t>
            </a:r>
            <a:r>
              <a:rPr lang="en-US" altLang="en-US" dirty="0">
                <a:latin typeface="Readex Pro" panose="020B0604020202020204" charset="-78"/>
                <a:cs typeface="Readex Pro" panose="020B0604020202020204" charset="-78"/>
              </a:rPr>
              <a:t> </a:t>
            </a:r>
            <a:r>
              <a:rPr lang="en-US" altLang="en-US" dirty="0" err="1">
                <a:latin typeface="Readex Pro" panose="020B0604020202020204" charset="-78"/>
                <a:cs typeface="Readex Pro" panose="020B0604020202020204" charset="-78"/>
              </a:rPr>
              <a:t>c</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ông</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cụ</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hỗ</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trợ</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trị</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viên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Quản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giúp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quản</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lý</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rạp</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chiếu</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 </a:t>
            </a:r>
            <a:r>
              <a:rPr kumimoji="0" lang="en-US" altLang="en-US" b="0" i="0" u="none" strike="noStrike" cap="none" normalizeH="0" baseline="0" dirty="0" err="1">
                <a:ln>
                  <a:noFill/>
                </a:ln>
                <a:solidFill>
                  <a:schemeClr val="tx1"/>
                </a:solidFill>
                <a:effectLst/>
                <a:latin typeface="Readex Pro" panose="020B0604020202020204" charset="-78"/>
                <a:cs typeface="Readex Pro" panose="020B0604020202020204" charset="-78"/>
              </a:rPr>
              <a:t>phim</a:t>
            </a:r>
            <a:r>
              <a:rPr kumimoji="0" lang="en-US" altLang="en-US" b="0" i="0" u="none" strike="noStrike" cap="none" normalizeH="0" baseline="0" dirty="0">
                <a:ln>
                  <a:noFill/>
                </a:ln>
                <a:solidFill>
                  <a:schemeClr val="tx1"/>
                </a:solidFill>
                <a:effectLst/>
                <a:latin typeface="Readex Pro" panose="020B0604020202020204" charset="-78"/>
                <a:cs typeface="Readex Pro" panose="020B0604020202020204" charset="-78"/>
              </a:rPr>
              <a:t>.</a:t>
            </a:r>
          </a:p>
          <a:p>
            <a:pPr algn="just">
              <a:lnSpc>
                <a:spcPct val="150000"/>
              </a:lnSpc>
              <a:buFont typeface="Arial" panose="020B0604020202020204" pitchFamily="34" charset="0"/>
              <a:buChar char="•"/>
            </a:pPr>
            <a:r>
              <a:rPr lang="en-US" dirty="0"/>
              <a:t> Cung </a:t>
            </a:r>
            <a:r>
              <a:rPr lang="en-US" dirty="0" err="1"/>
              <a:t>cấp</a:t>
            </a:r>
            <a:r>
              <a:rPr lang="en-US" dirty="0"/>
              <a:t> </a:t>
            </a:r>
            <a:r>
              <a:rPr lang="en-US" dirty="0" err="1"/>
              <a:t>trải</a:t>
            </a:r>
            <a:r>
              <a:rPr lang="en-US" dirty="0"/>
              <a:t> </a:t>
            </a:r>
            <a:r>
              <a:rPr lang="en-US" dirty="0" err="1"/>
              <a:t>nghiệm</a:t>
            </a:r>
            <a:r>
              <a:rPr lang="en-US" dirty="0"/>
              <a:t> </a:t>
            </a:r>
            <a:r>
              <a:rPr lang="en-US" dirty="0" err="1"/>
              <a:t>đặt</a:t>
            </a:r>
            <a:r>
              <a:rPr lang="en-US" dirty="0"/>
              <a:t> </a:t>
            </a:r>
            <a:r>
              <a:rPr lang="en-US" dirty="0" err="1"/>
              <a:t>vé</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dịch</a:t>
            </a:r>
            <a:r>
              <a:rPr lang="en-US" dirty="0"/>
              <a:t> </a:t>
            </a:r>
            <a:r>
              <a:rPr lang="en-US" dirty="0" err="1"/>
              <a:t>vụ</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tiện</a:t>
            </a:r>
            <a:r>
              <a:rPr lang="en-US" dirty="0"/>
              <a:t> </a:t>
            </a:r>
            <a:r>
              <a:rPr lang="en-US" dirty="0" err="1"/>
              <a:t>lợi</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a:t>
            </a:r>
          </a:p>
          <a:p>
            <a:pPr algn="just">
              <a:lnSpc>
                <a:spcPct val="150000"/>
              </a:lnSpc>
              <a:buFont typeface="Arial" panose="020B0604020202020204" pitchFamily="34" charset="0"/>
              <a:buChar char="•"/>
            </a:pPr>
            <a:r>
              <a:rPr lang="en-US" dirty="0"/>
              <a:t> </a:t>
            </a:r>
            <a:r>
              <a:rPr lang="en-US" dirty="0" err="1"/>
              <a:t>Ứng</a:t>
            </a:r>
            <a:r>
              <a:rPr lang="en-US" dirty="0"/>
              <a:t> </a:t>
            </a:r>
            <a:r>
              <a:rPr lang="en-US" dirty="0" err="1"/>
              <a:t>dụng</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công</a:t>
            </a:r>
            <a:r>
              <a:rPr lang="en-US" dirty="0"/>
              <a:t> </a:t>
            </a:r>
            <a:r>
              <a:rPr lang="en-US" dirty="0" err="1"/>
              <a:t>nghệ</a:t>
            </a:r>
            <a:r>
              <a:rPr lang="en-US" dirty="0"/>
              <a:t> </a:t>
            </a:r>
            <a:r>
              <a:rPr lang="en-US" dirty="0" err="1"/>
              <a:t>đã</a:t>
            </a:r>
            <a:r>
              <a:rPr lang="en-US" dirty="0"/>
              <a:t> </a:t>
            </a:r>
            <a:r>
              <a:rPr lang="en-US" dirty="0" err="1"/>
              <a:t>được</a:t>
            </a:r>
            <a:r>
              <a:rPr lang="en-US" dirty="0"/>
              <a:t> </a:t>
            </a:r>
            <a:r>
              <a:rPr lang="en-US" dirty="0" err="1"/>
              <a:t>học</a:t>
            </a:r>
            <a:r>
              <a:rPr lang="en-US" dirty="0"/>
              <a:t>, </a:t>
            </a:r>
            <a:r>
              <a:rPr lang="en-US" dirty="0" err="1"/>
              <a:t>tìm</a:t>
            </a:r>
            <a:r>
              <a:rPr lang="en-US" dirty="0"/>
              <a:t> </a:t>
            </a:r>
            <a:r>
              <a:rPr lang="en-US" dirty="0" err="1"/>
              <a:t>hiểu</a:t>
            </a:r>
            <a:r>
              <a:rPr lang="en-US" dirty="0"/>
              <a:t> </a:t>
            </a:r>
            <a:r>
              <a:rPr lang="en-US" dirty="0" err="1"/>
              <a:t>công</a:t>
            </a:r>
            <a:r>
              <a:rPr lang="en-US" dirty="0"/>
              <a:t> </a:t>
            </a:r>
            <a:r>
              <a:rPr lang="en-US" dirty="0" err="1"/>
              <a:t>nghệ</a:t>
            </a:r>
            <a:r>
              <a:rPr lang="en-US" dirty="0"/>
              <a:t> </a:t>
            </a:r>
            <a:r>
              <a:rPr lang="en-US" dirty="0" err="1"/>
              <a:t>mới</a:t>
            </a:r>
            <a:r>
              <a:rPr lang="en-US" dirty="0"/>
              <a:t>.</a:t>
            </a:r>
          </a:p>
          <a:p>
            <a:pPr algn="just"/>
            <a:endParaRPr lang="en-US" dirty="0"/>
          </a:p>
        </p:txBody>
      </p:sp>
    </p:spTree>
    <p:extLst>
      <p:ext uri="{BB962C8B-B14F-4D97-AF65-F5344CB8AC3E}">
        <p14:creationId xmlns:p14="http://schemas.microsoft.com/office/powerpoint/2010/main" val="29311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DD1B-BD6A-6596-C842-1E429A795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15081-87BD-8FE3-EE47-1B1F9A35068E}"/>
              </a:ext>
            </a:extLst>
          </p:cNvPr>
          <p:cNvSpPr>
            <a:spLocks noGrp="1"/>
          </p:cNvSpPr>
          <p:nvPr>
            <p:ph type="ctrTitle"/>
          </p:nvPr>
        </p:nvSpPr>
        <p:spPr>
          <a:xfrm>
            <a:off x="1443567" y="1773238"/>
            <a:ext cx="10029565" cy="1655762"/>
          </a:xfrm>
        </p:spPr>
        <p:txBody>
          <a:bodyPr/>
          <a:lstStyle/>
          <a:p>
            <a:r>
              <a:rPr lang="en-US" dirty="0"/>
              <a:t>NỘI DUNG NGHIÊN CỨU</a:t>
            </a:r>
          </a:p>
        </p:txBody>
      </p:sp>
      <p:sp>
        <p:nvSpPr>
          <p:cNvPr id="3" name="Subtitle 2">
            <a:extLst>
              <a:ext uri="{FF2B5EF4-FFF2-40B4-BE49-F238E27FC236}">
                <a16:creationId xmlns:a16="http://schemas.microsoft.com/office/drawing/2014/main" id="{9E6C6D58-E3DC-4E0D-C2DA-00579A2227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614370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ADA31-B32F-FCEC-6964-E9D30ED22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F7FD6-502C-8352-3956-A3127C5A28DA}"/>
              </a:ext>
            </a:extLst>
          </p:cNvPr>
          <p:cNvSpPr>
            <a:spLocks noGrp="1"/>
          </p:cNvSpPr>
          <p:nvPr>
            <p:ph type="title"/>
          </p:nvPr>
        </p:nvSpPr>
        <p:spPr/>
        <p:txBody>
          <a:bodyPr/>
          <a:lstStyle/>
          <a:p>
            <a:r>
              <a:rPr lang="en-US" dirty="0" err="1"/>
              <a:t>Nội</a:t>
            </a:r>
            <a:r>
              <a:rPr lang="en-US" dirty="0"/>
              <a:t> dung </a:t>
            </a:r>
            <a:r>
              <a:rPr lang="en-US" dirty="0" err="1"/>
              <a:t>nghiên</a:t>
            </a:r>
            <a:r>
              <a:rPr lang="en-US" dirty="0"/>
              <a:t> </a:t>
            </a:r>
            <a:r>
              <a:rPr lang="en-US" dirty="0" err="1"/>
              <a:t>cứu</a:t>
            </a:r>
            <a:endParaRPr lang="en-US" dirty="0"/>
          </a:p>
        </p:txBody>
      </p:sp>
      <p:sp>
        <p:nvSpPr>
          <p:cNvPr id="4" name="Content Placeholder 5">
            <a:extLst>
              <a:ext uri="{FF2B5EF4-FFF2-40B4-BE49-F238E27FC236}">
                <a16:creationId xmlns:a16="http://schemas.microsoft.com/office/drawing/2014/main" id="{6FC2BBE7-E35B-DBCC-7357-92F5EB2DFE41}"/>
              </a:ext>
            </a:extLst>
          </p:cNvPr>
          <p:cNvSpPr txBox="1">
            <a:spLocks/>
          </p:cNvSpPr>
          <p:nvPr/>
        </p:nvSpPr>
        <p:spPr>
          <a:xfrm>
            <a:off x="838200" y="720668"/>
            <a:ext cx="10631751" cy="395287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Phân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tích</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yêu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cầu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Tìm</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hiểu</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và</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ứng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dụng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các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công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nghệ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phù</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hợp</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Thiết</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kế</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kiến</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trúc</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hệ</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thống</a:t>
            </a:r>
            <a:endParaRPr lang="en-US" dirty="0">
              <a:latin typeface="Readex Pro" panose="020B0604020202020204" charset="-78"/>
              <a:ea typeface="Times New Roman" panose="02020603050405020304" pitchFamily="18" charset="0"/>
              <a:cs typeface="Readex Pro" panose="020B0604020202020204" charset="-78"/>
            </a:endParaRPr>
          </a:p>
          <a:p>
            <a:pPr marL="342900" indent="-342900" algn="just">
              <a:spcBef>
                <a:spcPts val="600"/>
              </a:spcBef>
              <a:spcAft>
                <a:spcPts val="600"/>
              </a:spcAft>
            </a:pPr>
            <a:r>
              <a:rPr lang="en-US" dirty="0" err="1">
                <a:latin typeface="Readex Pro" panose="020B0604020202020204" charset="-78"/>
                <a:ea typeface="Times New Roman" panose="02020603050405020304" pitchFamily="18" charset="0"/>
                <a:cs typeface="Readex Pro" panose="020B0604020202020204" charset="-78"/>
              </a:rPr>
              <a:t>Xây</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dựng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chương</a:t>
            </a:r>
            <a:r>
              <a:rPr lang="en-US" dirty="0">
                <a:latin typeface="Readex Pro" panose="020B0604020202020204" charset="-78"/>
                <a:ea typeface="Times New Roman" panose="02020603050405020304" pitchFamily="18" charset="0"/>
                <a:cs typeface="Readex Pro" panose="020B0604020202020204" charset="-78"/>
              </a:rPr>
              <a:t> </a:t>
            </a:r>
            <a:r>
              <a:rPr lang="en-US" dirty="0" err="1">
                <a:latin typeface="Readex Pro" panose="020B0604020202020204" charset="-78"/>
                <a:ea typeface="Times New Roman" panose="02020603050405020304" pitchFamily="18" charset="0"/>
                <a:cs typeface="Readex Pro" panose="020B0604020202020204" charset="-78"/>
              </a:rPr>
              <a:t>trình</a:t>
            </a:r>
            <a:endParaRPr lang="en-US" dirty="0">
              <a:latin typeface="Readex Pro" panose="020B0604020202020204" charset="-78"/>
              <a:ea typeface="Times New Roman" panose="02020603050405020304" pitchFamily="18" charset="0"/>
              <a:cs typeface="Readex Pro" panose="020B0604020202020204" charset="-78"/>
            </a:endParaRPr>
          </a:p>
          <a:p>
            <a:pPr indent="457200" algn="just">
              <a:spcBef>
                <a:spcPts val="600"/>
              </a:spcBef>
              <a:spcAft>
                <a:spcPts val="600"/>
              </a:spcAft>
            </a:pPr>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716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A6138-56A1-FC00-6808-0D0B6F2B1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54352-75C2-E27E-E8EF-F2876ECCA2F0}"/>
              </a:ext>
            </a:extLst>
          </p:cNvPr>
          <p:cNvSpPr>
            <a:spLocks noGrp="1"/>
          </p:cNvSpPr>
          <p:nvPr>
            <p:ph type="ctrTitle"/>
          </p:nvPr>
        </p:nvSpPr>
        <p:spPr>
          <a:xfrm>
            <a:off x="1443567" y="1773238"/>
            <a:ext cx="10029565" cy="1655762"/>
          </a:xfrm>
        </p:spPr>
        <p:txBody>
          <a:bodyPr/>
          <a:lstStyle/>
          <a:p>
            <a:r>
              <a:rPr lang="en-US" dirty="0"/>
              <a:t>MÔ TẢ HỆ THỐNG</a:t>
            </a:r>
          </a:p>
        </p:txBody>
      </p:sp>
      <p:sp>
        <p:nvSpPr>
          <p:cNvPr id="3" name="Subtitle 2">
            <a:extLst>
              <a:ext uri="{FF2B5EF4-FFF2-40B4-BE49-F238E27FC236}">
                <a16:creationId xmlns:a16="http://schemas.microsoft.com/office/drawing/2014/main" id="{B98A0AC1-3E7E-2E86-7FB5-B7B1A027ADAD}"/>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303248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16BA-F2B8-DB64-4B1D-A0F102607E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80DA0B-1E92-175B-7C2D-02F6BB3F6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34" y="539628"/>
            <a:ext cx="8122627" cy="4371975"/>
          </a:xfrm>
          <a:prstGeom prst="rect">
            <a:avLst/>
          </a:prstGeom>
        </p:spPr>
      </p:pic>
      <p:sp>
        <p:nvSpPr>
          <p:cNvPr id="2" name="TextBox 1">
            <a:extLst>
              <a:ext uri="{FF2B5EF4-FFF2-40B4-BE49-F238E27FC236}">
                <a16:creationId xmlns:a16="http://schemas.microsoft.com/office/drawing/2014/main" id="{EF996B72-1345-EF03-5AC8-8E12C7C1C36C}"/>
              </a:ext>
            </a:extLst>
          </p:cNvPr>
          <p:cNvSpPr txBox="1"/>
          <p:nvPr/>
        </p:nvSpPr>
        <p:spPr>
          <a:xfrm>
            <a:off x="3653385" y="5706207"/>
            <a:ext cx="523252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4. </a:t>
            </a:r>
            <a:r>
              <a:rPr lang="en-US" dirty="0" err="1">
                <a:latin typeface="Readex Pro" panose="020B0604020202020204" charset="-78"/>
                <a:cs typeface="Readex Pro" panose="020B0604020202020204" charset="-78"/>
              </a:rPr>
              <a:t>Sơ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đồ</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phân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rã</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chức</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năng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hệ</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06136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7E9B-4B88-A95E-7C1F-E18AA3EAF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DC683-E3E4-6F1F-2E3B-862908AD86B2}"/>
              </a:ext>
            </a:extLst>
          </p:cNvPr>
          <p:cNvSpPr>
            <a:spLocks noGrp="1"/>
          </p:cNvSpPr>
          <p:nvPr>
            <p:ph type="ctrTitle"/>
          </p:nvPr>
        </p:nvSpPr>
        <p:spPr>
          <a:xfrm>
            <a:off x="1443567" y="1773238"/>
            <a:ext cx="10029565" cy="1655762"/>
          </a:xfrm>
        </p:spPr>
        <p:txBody>
          <a:bodyPr/>
          <a:lstStyle/>
          <a:p>
            <a:r>
              <a:rPr lang="en-US" dirty="0"/>
              <a:t>GIẢI PHÁP CÔNG NGHỆ</a:t>
            </a:r>
          </a:p>
        </p:txBody>
      </p:sp>
      <p:sp>
        <p:nvSpPr>
          <p:cNvPr id="3" name="Subtitle 2">
            <a:extLst>
              <a:ext uri="{FF2B5EF4-FFF2-40B4-BE49-F238E27FC236}">
                <a16:creationId xmlns:a16="http://schemas.microsoft.com/office/drawing/2014/main" id="{C0AB83FB-5777-9C15-9353-1FF5978FBF65}"/>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2488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8BE04-B795-8B21-E253-139588AC0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41BA-A927-CD6A-73AF-2FC3EEA1ED23}"/>
              </a:ext>
            </a:extLst>
          </p:cNvPr>
          <p:cNvSpPr>
            <a:spLocks noGrp="1"/>
          </p:cNvSpPr>
          <p:nvPr>
            <p:ph type="title"/>
          </p:nvPr>
        </p:nvSpPr>
        <p:spPr/>
        <p:txBody>
          <a:bodyPr/>
          <a:lstStyle/>
          <a:p>
            <a:r>
              <a:rPr lang="en-US" dirty="0"/>
              <a:t>Java &amp; JavaFX</a:t>
            </a:r>
          </a:p>
        </p:txBody>
      </p:sp>
      <p:pic>
        <p:nvPicPr>
          <p:cNvPr id="4" name="Picture 3">
            <a:extLst>
              <a:ext uri="{FF2B5EF4-FFF2-40B4-BE49-F238E27FC236}">
                <a16:creationId xmlns:a16="http://schemas.microsoft.com/office/drawing/2014/main" id="{805EFF17-BDC4-B1A9-04C1-DB4A0857B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3" y="1108236"/>
            <a:ext cx="4443779" cy="2325015"/>
          </a:xfrm>
          <a:prstGeom prst="rect">
            <a:avLst/>
          </a:prstGeom>
        </p:spPr>
      </p:pic>
      <p:pic>
        <p:nvPicPr>
          <p:cNvPr id="6" name="Picture 5">
            <a:extLst>
              <a:ext uri="{FF2B5EF4-FFF2-40B4-BE49-F238E27FC236}">
                <a16:creationId xmlns:a16="http://schemas.microsoft.com/office/drawing/2014/main" id="{6BFB59B6-8110-432A-4415-5F7B7E760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277" y="3429000"/>
            <a:ext cx="5380160" cy="3027237"/>
          </a:xfrm>
          <a:prstGeom prst="rect">
            <a:avLst/>
          </a:prstGeom>
        </p:spPr>
      </p:pic>
      <p:sp>
        <p:nvSpPr>
          <p:cNvPr id="3" name="TextBox 2">
            <a:extLst>
              <a:ext uri="{FF2B5EF4-FFF2-40B4-BE49-F238E27FC236}">
                <a16:creationId xmlns:a16="http://schemas.microsoft.com/office/drawing/2014/main" id="{84E1CC69-5D92-F7CF-2A09-993C321E92F2}"/>
              </a:ext>
            </a:extLst>
          </p:cNvPr>
          <p:cNvSpPr txBox="1"/>
          <p:nvPr/>
        </p:nvSpPr>
        <p:spPr>
          <a:xfrm>
            <a:off x="5199186" y="994521"/>
            <a:ext cx="6154614" cy="1569660"/>
          </a:xfrm>
          <a:prstGeom prst="rect">
            <a:avLst/>
          </a:prstGeom>
          <a:noFill/>
        </p:spPr>
        <p:txBody>
          <a:bodyPr wrap="square" rtlCol="0">
            <a:spAutoFit/>
          </a:bodyPr>
          <a:lstStyle/>
          <a:p>
            <a:pPr algn="just"/>
            <a:r>
              <a:rPr lang="vi-VN" sz="2400" b="1" i="0" dirty="0">
                <a:solidFill>
                  <a:srgbClr val="FF0000"/>
                </a:solidFill>
                <a:effectLst/>
                <a:latin typeface="Readex Pro" panose="020B0604020202020204" charset="-78"/>
                <a:cs typeface="Readex Pro" panose="020B0604020202020204" charset="-78"/>
              </a:rPr>
              <a:t>Java</a:t>
            </a:r>
            <a:r>
              <a:rPr lang="vi-VN" sz="2400" b="0" i="0" dirty="0">
                <a:solidFill>
                  <a:srgbClr val="FF0000"/>
                </a:solidFill>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là ngôn ngữ lập trình hướng đối tượng. </a:t>
            </a:r>
            <a:r>
              <a:rPr lang="vi-VN" sz="2400" i="0" dirty="0">
                <a:effectLst/>
                <a:latin typeface="Readex Pro" panose="020B0604020202020204" charset="-78"/>
                <a:cs typeface="Readex Pro" panose="020B0604020202020204" charset="-78"/>
              </a:rPr>
              <a:t>Ngôn ngữ Java </a:t>
            </a:r>
            <a:r>
              <a:rPr lang="vi-VN" sz="2400" b="0" i="0" dirty="0">
                <a:effectLst/>
                <a:latin typeface="Readex Pro" panose="020B0604020202020204" charset="-78"/>
                <a:cs typeface="Readex Pro" panose="020B0604020202020204" charset="-78"/>
              </a:rPr>
              <a:t>được phát triển vào năm 1995 bởi </a:t>
            </a:r>
            <a:r>
              <a:rPr lang="vi-VN" sz="2400" b="1" i="0" dirty="0">
                <a:effectLst/>
                <a:latin typeface="Readex Pro" panose="020B0604020202020204" charset="-78"/>
                <a:cs typeface="Readex Pro" panose="020B0604020202020204" charset="-78"/>
              </a:rPr>
              <a:t>Sun Microsystems </a:t>
            </a:r>
            <a:r>
              <a:rPr lang="vi-VN" sz="2400" b="0" i="0" dirty="0">
                <a:effectLst/>
                <a:latin typeface="Readex Pro" panose="020B0604020202020204" charset="-78"/>
                <a:cs typeface="Readex Pro" panose="020B0604020202020204" charset="-78"/>
              </a:rPr>
              <a:t>do </a:t>
            </a:r>
            <a:r>
              <a:rPr lang="vi-VN" sz="2400" b="1" dirty="0">
                <a:effectLst/>
                <a:latin typeface="Readex Pro" panose="020B0604020202020204" charset="-78"/>
                <a:cs typeface="Readex Pro" panose="020B0604020202020204" charset="-78"/>
              </a:rPr>
              <a:t>James Gosling </a:t>
            </a:r>
            <a:r>
              <a:rPr lang="vi-VN" sz="2400" b="0" i="0" dirty="0">
                <a:effectLst/>
                <a:latin typeface="Readex Pro" panose="020B0604020202020204" charset="-78"/>
                <a:cs typeface="Readex Pro" panose="020B0604020202020204" charset="-78"/>
              </a:rPr>
              <a:t>khởi xướng. </a:t>
            </a:r>
            <a:endParaRPr lang="en-US" sz="2400" dirty="0">
              <a:latin typeface="Readex Pro" panose="020B0604020202020204" charset="-78"/>
              <a:cs typeface="Readex Pro" panose="020B0604020202020204" charset="-78"/>
            </a:endParaRPr>
          </a:p>
        </p:txBody>
      </p:sp>
      <p:sp>
        <p:nvSpPr>
          <p:cNvPr id="5" name="TextBox 4">
            <a:extLst>
              <a:ext uri="{FF2B5EF4-FFF2-40B4-BE49-F238E27FC236}">
                <a16:creationId xmlns:a16="http://schemas.microsoft.com/office/drawing/2014/main" id="{EFCDDAEA-5446-F33C-56D8-83176A6F9907}"/>
              </a:ext>
            </a:extLst>
          </p:cNvPr>
          <p:cNvSpPr txBox="1"/>
          <p:nvPr/>
        </p:nvSpPr>
        <p:spPr>
          <a:xfrm>
            <a:off x="346563" y="3735034"/>
            <a:ext cx="5780208" cy="1938992"/>
          </a:xfrm>
          <a:prstGeom prst="rect">
            <a:avLst/>
          </a:prstGeom>
          <a:noFill/>
        </p:spPr>
        <p:txBody>
          <a:bodyPr wrap="square" rtlCol="0">
            <a:spAutoFit/>
          </a:bodyPr>
          <a:lstStyle/>
          <a:p>
            <a:pPr algn="just"/>
            <a:r>
              <a:rPr lang="en-US" sz="2400" b="1" i="0" strike="noStrike" dirty="0">
                <a:solidFill>
                  <a:srgbClr val="FF0000"/>
                </a:solidFill>
                <a:effectLst/>
                <a:latin typeface="Readex Pro" panose="020B0604020202020204" charset="-78"/>
                <a:cs typeface="Readex Pro" panose="020B0604020202020204" charset="-78"/>
              </a:rPr>
              <a:t>JavaFX</a:t>
            </a:r>
            <a:r>
              <a:rPr lang="vi-VN" sz="2400" b="0" i="0" dirty="0">
                <a:effectLst/>
                <a:latin typeface="Readex Pro" panose="020B0604020202020204" charset="-78"/>
                <a:cs typeface="Readex Pro" panose="020B0604020202020204" charset="-78"/>
              </a:rPr>
              <a:t> là một </a:t>
            </a:r>
            <a:r>
              <a:rPr lang="vi-VN" sz="2400" i="0" dirty="0">
                <a:effectLst/>
                <a:latin typeface="Readex Pro" panose="020B0604020202020204" charset="-78"/>
                <a:cs typeface="Readex Pro" panose="020B0604020202020204" charset="-78"/>
              </a:rPr>
              <a:t>thư viện sử dụng trong </a:t>
            </a:r>
            <a:r>
              <a:rPr lang="en-US" sz="2400" b="1" i="0" strike="noStrike" dirty="0" err="1">
                <a:effectLst/>
                <a:latin typeface="Readex Pro" panose="020B0604020202020204" charset="-78"/>
                <a:cs typeface="Readex Pro" panose="020B0604020202020204" charset="-78"/>
              </a:rPr>
              <a:t>ngôn</a:t>
            </a:r>
            <a:r>
              <a:rPr lang="en-US" sz="2400" b="1" i="0" strike="noStrike" dirty="0">
                <a:effectLst/>
                <a:latin typeface="Readex Pro" panose="020B0604020202020204" charset="-78"/>
                <a:cs typeface="Readex Pro" panose="020B0604020202020204" charset="-78"/>
              </a:rPr>
              <a:t> </a:t>
            </a:r>
            <a:r>
              <a:rPr lang="en-US" sz="2400" b="1" i="0" strike="noStrike" dirty="0" err="1">
                <a:effectLst/>
                <a:latin typeface="Readex Pro" panose="020B0604020202020204" charset="-78"/>
                <a:cs typeface="Readex Pro" panose="020B0604020202020204" charset="-78"/>
              </a:rPr>
              <a:t>ngữ</a:t>
            </a:r>
            <a:r>
              <a:rPr lang="en-US" sz="2400" b="1" i="0" strike="noStrike" dirty="0">
                <a:effectLst/>
                <a:latin typeface="Readex Pro" panose="020B0604020202020204" charset="-78"/>
                <a:cs typeface="Readex Pro" panose="020B0604020202020204" charset="-78"/>
              </a:rPr>
              <a:t> Java</a:t>
            </a:r>
            <a:r>
              <a:rPr lang="vi-VN" sz="2400" b="0" i="0" dirty="0">
                <a:effectLst/>
                <a:latin typeface="Readex Pro" panose="020B0604020202020204" charset="-78"/>
                <a:cs typeface="Readex Pro" panose="020B0604020202020204" charset="-78"/>
              </a:rPr>
              <a:t>, dùng để phát triển và phân phối các ứng dụng chạy trên máy tính để bàn và các ứng dụng</a:t>
            </a:r>
            <a:r>
              <a:rPr lang="en-US" sz="2400" b="0" i="0" dirty="0">
                <a:effectLst/>
                <a:latin typeface="Readex Pro" panose="020B0604020202020204" charset="-78"/>
                <a:cs typeface="Readex Pro" panose="020B0604020202020204" charset="-78"/>
              </a:rPr>
              <a:t> </a:t>
            </a:r>
            <a:r>
              <a:rPr lang="vi-VN" sz="2400" b="0" i="0" dirty="0">
                <a:effectLst/>
                <a:latin typeface="Readex Pro" panose="020B0604020202020204" charset="-78"/>
                <a:cs typeface="Readex Pro" panose="020B0604020202020204" charset="-78"/>
              </a:rPr>
              <a:t>chạy trên nhiều thiết bị khác nhau.</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4751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5909C-DD6C-54C0-D61B-993C2553E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8F469-BE5A-DFB9-2768-68BF9937F50E}"/>
              </a:ext>
            </a:extLst>
          </p:cNvPr>
          <p:cNvSpPr>
            <a:spLocks noGrp="1"/>
          </p:cNvSpPr>
          <p:nvPr>
            <p:ph type="title"/>
          </p:nvPr>
        </p:nvSpPr>
        <p:spPr/>
        <p:txBody>
          <a:bodyPr/>
          <a:lstStyle/>
          <a:p>
            <a:r>
              <a:rPr lang="en-US" dirty="0" err="1"/>
              <a:t>Gson</a:t>
            </a:r>
            <a:r>
              <a:rPr lang="en-US" dirty="0"/>
              <a:t> </a:t>
            </a:r>
            <a:r>
              <a:rPr lang="en-US" dirty="0" err="1"/>
              <a:t>và</a:t>
            </a:r>
            <a:r>
              <a:rPr lang="en-US" dirty="0"/>
              <a:t> </a:t>
            </a:r>
            <a:r>
              <a:rPr lang="en-US" dirty="0" err="1"/>
              <a:t>JavaMail</a:t>
            </a:r>
            <a:endParaRPr lang="en-US" dirty="0"/>
          </a:p>
        </p:txBody>
      </p:sp>
      <p:pic>
        <p:nvPicPr>
          <p:cNvPr id="2050" name="Picture 2" descr="Gson Open Source Library สำหรับจัดการ JSON Formatter - Poolsawat's Blog">
            <a:extLst>
              <a:ext uri="{FF2B5EF4-FFF2-40B4-BE49-F238E27FC236}">
                <a16:creationId xmlns:a16="http://schemas.microsoft.com/office/drawing/2014/main" id="{405B042A-9C52-1468-A4B1-F49B4D3A82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304" y="1170035"/>
            <a:ext cx="4535119" cy="22675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d Email with Java Mail API with / without Attachments | PLAIN AUTH ...">
            <a:extLst>
              <a:ext uri="{FF2B5EF4-FFF2-40B4-BE49-F238E27FC236}">
                <a16:creationId xmlns:a16="http://schemas.microsoft.com/office/drawing/2014/main" id="{D2C45213-C3EE-D72D-97B3-13639461C4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0458" y="3349869"/>
            <a:ext cx="4985238" cy="2804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25F67B-25A1-AE53-2CC5-B618D6F989AB}"/>
              </a:ext>
            </a:extLst>
          </p:cNvPr>
          <p:cNvSpPr txBox="1"/>
          <p:nvPr/>
        </p:nvSpPr>
        <p:spPr>
          <a:xfrm>
            <a:off x="5501787" y="1170035"/>
            <a:ext cx="6097464" cy="1569660"/>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Gson</a:t>
            </a:r>
            <a:r>
              <a:rPr lang="vi-VN" sz="2400" dirty="0">
                <a:latin typeface="Readex Pro" panose="020B0604020202020204" charset="-78"/>
                <a:cs typeface="Readex Pro" panose="020B0604020202020204" charset="-78"/>
              </a:rPr>
              <a:t> là một thư viện Java do Google phát triển, dùng để chuyển đổi giữa </a:t>
            </a:r>
            <a:r>
              <a:rPr lang="vi-VN" sz="2400" b="1" dirty="0">
                <a:latin typeface="Readex Pro" panose="020B0604020202020204" charset="-78"/>
                <a:cs typeface="Readex Pro" panose="020B0604020202020204" charset="-78"/>
              </a:rPr>
              <a:t>Java Object và JSON</a:t>
            </a:r>
            <a:r>
              <a:rPr lang="vi-VN" sz="2400" dirty="0">
                <a:latin typeface="Readex Pro" panose="020B0604020202020204" charset="-78"/>
                <a:cs typeface="Readex Pro" panose="020B0604020202020204" charset="-78"/>
              </a:rPr>
              <a:t> một cách dễ dàng.</a:t>
            </a:r>
            <a:endParaRPr lang="en-US" sz="2400" dirty="0">
              <a:latin typeface="Readex Pro" panose="020B0604020202020204" charset="-78"/>
              <a:cs typeface="Readex Pro" panose="020B0604020202020204" charset="-78"/>
            </a:endParaRPr>
          </a:p>
        </p:txBody>
      </p:sp>
      <p:sp>
        <p:nvSpPr>
          <p:cNvPr id="6" name="TextBox 5">
            <a:extLst>
              <a:ext uri="{FF2B5EF4-FFF2-40B4-BE49-F238E27FC236}">
                <a16:creationId xmlns:a16="http://schemas.microsoft.com/office/drawing/2014/main" id="{ECE19992-81EF-38DC-33C2-6A56FF26FA76}"/>
              </a:ext>
            </a:extLst>
          </p:cNvPr>
          <p:cNvSpPr txBox="1"/>
          <p:nvPr/>
        </p:nvSpPr>
        <p:spPr>
          <a:xfrm>
            <a:off x="507756" y="3695877"/>
            <a:ext cx="6097464" cy="1200329"/>
          </a:xfrm>
          <a:prstGeom prst="rect">
            <a:avLst/>
          </a:prstGeom>
          <a:noFill/>
        </p:spPr>
        <p:txBody>
          <a:bodyPr wrap="square">
            <a:spAutoFit/>
          </a:bodyPr>
          <a:lstStyle/>
          <a:p>
            <a:pPr algn="just"/>
            <a:r>
              <a:rPr lang="vi-VN" sz="2400" b="1" dirty="0">
                <a:solidFill>
                  <a:srgbClr val="FF0000"/>
                </a:solidFill>
                <a:latin typeface="Readex Pro" panose="020B0604020202020204" charset="-78"/>
                <a:cs typeface="Readex Pro" panose="020B0604020202020204" charset="-78"/>
              </a:rPr>
              <a:t>JavaMail API</a:t>
            </a:r>
            <a:r>
              <a:rPr lang="vi-VN" sz="2400" dirty="0">
                <a:solidFill>
                  <a:srgbClr val="FF0000"/>
                </a:solidFill>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là thư viện hỗ trợ gửi và nhận email thông qua giao thức SMTP, POP3 hoặc IMAP.</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38093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F6CB-3EE1-DCE3-13D5-36A21C10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77AE2-A055-8067-AEF7-C9BFF1DD7529}"/>
              </a:ext>
            </a:extLst>
          </p:cNvPr>
          <p:cNvSpPr>
            <a:spLocks noGrp="1"/>
          </p:cNvSpPr>
          <p:nvPr>
            <p:ph type="title"/>
          </p:nvPr>
        </p:nvSpPr>
        <p:spPr/>
        <p:txBody>
          <a:bodyPr/>
          <a:lstStyle/>
          <a:p>
            <a:r>
              <a:rPr lang="en-US" dirty="0"/>
              <a:t>RabbitMQ</a:t>
            </a:r>
          </a:p>
        </p:txBody>
      </p:sp>
      <p:pic>
        <p:nvPicPr>
          <p:cNvPr id="5" name="Picture 4">
            <a:extLst>
              <a:ext uri="{FF2B5EF4-FFF2-40B4-BE49-F238E27FC236}">
                <a16:creationId xmlns:a16="http://schemas.microsoft.com/office/drawing/2014/main" id="{C0287EC3-B168-6C8D-D22C-614D8E87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6" name="TextBox 5">
            <a:extLst>
              <a:ext uri="{FF2B5EF4-FFF2-40B4-BE49-F238E27FC236}">
                <a16:creationId xmlns:a16="http://schemas.microsoft.com/office/drawing/2014/main" id="{62AEB8D6-A624-AF0D-8584-CF4B5066FC1C}"/>
              </a:ext>
            </a:extLst>
          </p:cNvPr>
          <p:cNvSpPr txBox="1"/>
          <p:nvPr/>
        </p:nvSpPr>
        <p:spPr>
          <a:xfrm>
            <a:off x="756356" y="1218426"/>
            <a:ext cx="11074400" cy="1200329"/>
          </a:xfrm>
          <a:prstGeom prst="rect">
            <a:avLst/>
          </a:prstGeom>
          <a:noFill/>
        </p:spPr>
        <p:txBody>
          <a:bodyPr wrap="square">
            <a:spAutoFit/>
          </a:bodyPr>
          <a:lstStyle/>
          <a:p>
            <a:r>
              <a:rPr lang="en-US" sz="2400" b="1" dirty="0">
                <a:latin typeface="Readex Pro" panose="020B0604020202020204" charset="-78"/>
                <a:cs typeface="Readex Pro" panose="020B0604020202020204" charset="-78"/>
              </a:rPr>
              <a:t>RabbitMQ</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là</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một</a:t>
            </a:r>
            <a:r>
              <a:rPr lang="en-US" sz="2400" dirty="0">
                <a:latin typeface="Readex Pro" panose="020B0604020202020204" charset="-78"/>
                <a:cs typeface="Readex Pro" panose="020B0604020202020204" charset="-78"/>
              </a:rPr>
              <a:t> </a:t>
            </a:r>
            <a:r>
              <a:rPr lang="en-US" sz="2400" b="1" dirty="0">
                <a:latin typeface="Readex Pro" panose="020B0604020202020204" charset="-78"/>
                <a:cs typeface="Readex Pro" panose="020B0604020202020204" charset="-78"/>
              </a:rPr>
              <a:t>message broker</a:t>
            </a:r>
            <a:r>
              <a:rPr lang="en-US" sz="2400" dirty="0">
                <a:latin typeface="Readex Pro" panose="020B0604020202020204" charset="-78"/>
                <a:cs typeface="Readex Pro" panose="020B0604020202020204" charset="-78"/>
              </a:rPr>
              <a:t> </a:t>
            </a:r>
            <a:r>
              <a:rPr lang="vi-VN" sz="2400" b="0" i="0" dirty="0">
                <a:solidFill>
                  <a:srgbClr val="161616"/>
                </a:solidFill>
                <a:effectLst/>
                <a:latin typeface="Readex Pro" panose="020B0604020202020204" charset="-78"/>
                <a:cs typeface="Readex Pro" panose="020B0604020202020204" charset="-78"/>
              </a:rPr>
              <a:t>sử dụng giao thức AMQP – Advanced Message Queue Protocol, một giao thức nâng cao phổ biến có thể gửi dữ liệu (message) thông qua cơ chế hàng đợi.</a:t>
            </a:r>
            <a:endParaRPr lang="en-US" sz="2400" dirty="0">
              <a:latin typeface="Readex Pro" panose="020B0604020202020204" charset="-78"/>
              <a:cs typeface="Readex Pro" panose="020B0604020202020204" charset="-78"/>
            </a:endParaRPr>
          </a:p>
        </p:txBody>
      </p:sp>
      <p:sp>
        <p:nvSpPr>
          <p:cNvPr id="7" name="AutoShape 2" descr="img_1">
            <a:extLst>
              <a:ext uri="{FF2B5EF4-FFF2-40B4-BE49-F238E27FC236}">
                <a16:creationId xmlns:a16="http://schemas.microsoft.com/office/drawing/2014/main" id="{E950FD71-D5ED-18FC-FE2E-E84E816480FD}"/>
              </a:ext>
            </a:extLst>
          </p:cNvPr>
          <p:cNvSpPr>
            <a:spLocks noChangeAspect="1" noChangeArrowheads="1"/>
          </p:cNvSpPr>
          <p:nvPr/>
        </p:nvSpPr>
        <p:spPr bwMode="auto">
          <a:xfrm>
            <a:off x="5943599" y="3276599"/>
            <a:ext cx="3290711" cy="32907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153CBC9-D98B-2E51-E068-E657B0627F1B}"/>
              </a:ext>
            </a:extLst>
          </p:cNvPr>
          <p:cNvPicPr>
            <a:picLocks noChangeAspect="1"/>
          </p:cNvPicPr>
          <p:nvPr/>
        </p:nvPicPr>
        <p:blipFill>
          <a:blip r:embed="rId4"/>
          <a:stretch>
            <a:fillRect/>
          </a:stretch>
        </p:blipFill>
        <p:spPr>
          <a:xfrm>
            <a:off x="3406774" y="2548215"/>
            <a:ext cx="5378451" cy="3337050"/>
          </a:xfrm>
          <a:prstGeom prst="rect">
            <a:avLst/>
          </a:prstGeom>
        </p:spPr>
      </p:pic>
    </p:spTree>
    <p:extLst>
      <p:ext uri="{BB962C8B-B14F-4D97-AF65-F5344CB8AC3E}">
        <p14:creationId xmlns:p14="http://schemas.microsoft.com/office/powerpoint/2010/main" val="409675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4" y="2008231"/>
            <a:ext cx="11205713" cy="1684538"/>
          </a:xfrm>
        </p:spPr>
        <p:txBody>
          <a:bodyPr/>
          <a:lstStyle/>
          <a:p>
            <a:r>
              <a:rPr lang="en-US" dirty="0"/>
              <a:t>BÁO CÁO NIÊN LUẬN CƠ SỞ</a:t>
            </a:r>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p:txBody>
          <a:bodyPr/>
          <a:lstStyle/>
          <a:p>
            <a:r>
              <a:rPr lang="en-US" dirty="0" err="1"/>
              <a:t>Ngành</a:t>
            </a:r>
            <a:r>
              <a:rPr lang="en-US" dirty="0"/>
              <a:t> </a:t>
            </a:r>
            <a:r>
              <a:rPr lang="en-US" dirty="0" err="1"/>
              <a:t>Mạng</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Truyền</a:t>
            </a:r>
            <a:r>
              <a:rPr lang="en-US" dirty="0"/>
              <a:t> </a:t>
            </a:r>
            <a:r>
              <a:rPr lang="en-US" dirty="0" err="1"/>
              <a:t>thông</a:t>
            </a:r>
            <a:r>
              <a:rPr lang="en-US" dirty="0"/>
              <a:t> </a:t>
            </a:r>
            <a:r>
              <a:rPr lang="en-US" dirty="0" err="1"/>
              <a:t>dữ</a:t>
            </a:r>
            <a:r>
              <a:rPr lang="en-US" dirty="0"/>
              <a:t> </a:t>
            </a:r>
            <a:r>
              <a:rPr lang="en-US" dirty="0" err="1"/>
              <a:t>liệu</a:t>
            </a:r>
            <a:r>
              <a:rPr lang="en-US" dirty="0"/>
              <a:t> - K48</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p:txBody>
          <a:bodyPr/>
          <a:lstStyle/>
          <a:p>
            <a:r>
              <a:rPr lang="en-US" dirty="0" err="1"/>
              <a:t>Cần</a:t>
            </a:r>
            <a:r>
              <a:rPr lang="en-US" dirty="0"/>
              <a:t> Thơ, 19/04/2025</a:t>
            </a:r>
          </a:p>
        </p:txBody>
      </p:sp>
    </p:spTree>
    <p:extLst>
      <p:ext uri="{BB962C8B-B14F-4D97-AF65-F5344CB8AC3E}">
        <p14:creationId xmlns:p14="http://schemas.microsoft.com/office/powerpoint/2010/main" val="73140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DFF74-DD94-D3A3-0962-753C73776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574C8-1119-25D9-1BBF-5B927F0F35D5}"/>
              </a:ext>
            </a:extLst>
          </p:cNvPr>
          <p:cNvSpPr>
            <a:spLocks noGrp="1"/>
          </p:cNvSpPr>
          <p:nvPr>
            <p:ph type="title"/>
          </p:nvPr>
        </p:nvSpPr>
        <p:spPr/>
        <p:txBody>
          <a:bodyPr/>
          <a:lstStyle/>
          <a:p>
            <a:r>
              <a:rPr lang="en-US" dirty="0"/>
              <a:t>RabbitMQ</a:t>
            </a:r>
          </a:p>
        </p:txBody>
      </p:sp>
      <p:pic>
        <p:nvPicPr>
          <p:cNvPr id="1028" name="Picture 4" descr="The Digital Cat - Some tips about AMQP direct exchanges">
            <a:extLst>
              <a:ext uri="{FF2B5EF4-FFF2-40B4-BE49-F238E27FC236}">
                <a16:creationId xmlns:a16="http://schemas.microsoft.com/office/drawing/2014/main" id="{FA1CB839-0352-9B27-7A76-1973B2B68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70" y="1104932"/>
            <a:ext cx="7249860" cy="44462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5110B2-3767-E960-C749-C23AF487E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799" y="5040528"/>
            <a:ext cx="2491132" cy="1397977"/>
          </a:xfrm>
          <a:prstGeom prst="rect">
            <a:avLst/>
          </a:prstGeom>
        </p:spPr>
      </p:pic>
      <p:sp>
        <p:nvSpPr>
          <p:cNvPr id="3" name="TextBox 2">
            <a:extLst>
              <a:ext uri="{FF2B5EF4-FFF2-40B4-BE49-F238E27FC236}">
                <a16:creationId xmlns:a16="http://schemas.microsoft.com/office/drawing/2014/main" id="{D801AA3D-E6B8-1047-A0CC-F0AD6471348C}"/>
              </a:ext>
            </a:extLst>
          </p:cNvPr>
          <p:cNvSpPr txBox="1"/>
          <p:nvPr/>
        </p:nvSpPr>
        <p:spPr>
          <a:xfrm>
            <a:off x="3933433" y="5551135"/>
            <a:ext cx="4907113"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6. </a:t>
            </a:r>
            <a:r>
              <a:rPr lang="en-US" dirty="0" err="1">
                <a:latin typeface="Readex Pro" panose="020B0604020202020204" charset="-78"/>
                <a:cs typeface="Readex Pro" panose="020B0604020202020204" charset="-78"/>
              </a:rPr>
              <a:t>Cơ</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hoạt</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động</a:t>
            </a:r>
            <a:r>
              <a:rPr lang="en-US" dirty="0">
                <a:latin typeface="Readex Pro" panose="020B0604020202020204" charset="-78"/>
                <a:cs typeface="Readex Pro" panose="020B0604020202020204" charset="-78"/>
              </a:rPr>
              <a:t> Direct Exchange </a:t>
            </a:r>
          </a:p>
        </p:txBody>
      </p:sp>
    </p:spTree>
    <p:extLst>
      <p:ext uri="{BB962C8B-B14F-4D97-AF65-F5344CB8AC3E}">
        <p14:creationId xmlns:p14="http://schemas.microsoft.com/office/powerpoint/2010/main" val="304325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5832C-0B06-24B5-9F3A-DA09C12DB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83A7F-C79B-34FC-80EB-FF66B0C03598}"/>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5613F96D-9045-32CD-F2C6-1625C5B1F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051" y="832831"/>
            <a:ext cx="2128471" cy="2128471"/>
          </a:xfrm>
          <a:prstGeom prst="rect">
            <a:avLst/>
          </a:prstGeom>
        </p:spPr>
      </p:pic>
      <p:pic>
        <p:nvPicPr>
          <p:cNvPr id="6" name="Picture 5">
            <a:extLst>
              <a:ext uri="{FF2B5EF4-FFF2-40B4-BE49-F238E27FC236}">
                <a16:creationId xmlns:a16="http://schemas.microsoft.com/office/drawing/2014/main" id="{FCAE95A1-B9FA-56E6-DF72-829A3139B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77" y="3811520"/>
            <a:ext cx="3436327" cy="2023413"/>
          </a:xfrm>
          <a:prstGeom prst="rect">
            <a:avLst/>
          </a:prstGeom>
        </p:spPr>
      </p:pic>
      <p:pic>
        <p:nvPicPr>
          <p:cNvPr id="8" name="Picture 7">
            <a:extLst>
              <a:ext uri="{FF2B5EF4-FFF2-40B4-BE49-F238E27FC236}">
                <a16:creationId xmlns:a16="http://schemas.microsoft.com/office/drawing/2014/main" id="{E992B29A-31B7-CBD1-B38A-7F5064B53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950" y="3642128"/>
            <a:ext cx="4514850" cy="2362200"/>
          </a:xfrm>
          <a:prstGeom prst="rect">
            <a:avLst/>
          </a:prstGeom>
        </p:spPr>
      </p:pic>
      <p:sp>
        <p:nvSpPr>
          <p:cNvPr id="7" name="TextBox 6">
            <a:extLst>
              <a:ext uri="{FF2B5EF4-FFF2-40B4-BE49-F238E27FC236}">
                <a16:creationId xmlns:a16="http://schemas.microsoft.com/office/drawing/2014/main" id="{7DFA59E7-C2D6-F235-2923-9D385F2275E1}"/>
              </a:ext>
            </a:extLst>
          </p:cNvPr>
          <p:cNvSpPr txBox="1"/>
          <p:nvPr/>
        </p:nvSpPr>
        <p:spPr>
          <a:xfrm>
            <a:off x="694592" y="1216240"/>
            <a:ext cx="8061081" cy="2308324"/>
          </a:xfrm>
          <a:prstGeom prst="rect">
            <a:avLst/>
          </a:prstGeom>
          <a:noFill/>
        </p:spPr>
        <p:txBody>
          <a:bodyPr wrap="square" rtlCol="0">
            <a:spAutoFit/>
          </a:bodyPr>
          <a:lstStyle/>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MySQL</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được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sử</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dụng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làm</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trị</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chính</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cho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hệ</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thống</a:t>
            </a:r>
            <a:r>
              <a:rPr lang="en-US" altLang="en-US" sz="2400" dirty="0">
                <a:latin typeface="Readex Pro" panose="020B0604020202020204" charset="-78"/>
                <a:cs typeface="Readex Pro" panose="020B0604020202020204" charset="-78"/>
              </a:rPr>
              <a:t>.</a:t>
            </a:r>
          </a:p>
          <a:p>
            <a:pPr marL="285750" lvl="0" indent="-285750" algn="just" eaLnBrk="0" fontAlgn="base" hangingPunct="0">
              <a:spcBef>
                <a:spcPct val="0"/>
              </a:spcBef>
              <a:spcAft>
                <a:spcPct val="0"/>
              </a:spcAft>
              <a:buFont typeface="Arial" panose="020B0604020202020204" pitchFamily="34" charset="0"/>
              <a:buChar char="•"/>
            </a:pPr>
            <a:r>
              <a:rPr lang="en-US" altLang="en-US" sz="2400" b="1" dirty="0">
                <a:latin typeface="Readex Pro" panose="020B0604020202020204" charset="-78"/>
                <a:cs typeface="Readex Pro" panose="020B0604020202020204" charset="-78"/>
              </a:rPr>
              <a:t>phpMyAdmin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hỗ</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trợ</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trực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quan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hóa</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việc</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quản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lý</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cơ</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sở</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như</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tạo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bảng</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truy</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vấn</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sao</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lưu</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dữ</a:t>
            </a:r>
            <a:r>
              <a:rPr lang="en-US" altLang="en-US" sz="2400" dirty="0">
                <a:latin typeface="Readex Pro" panose="020B0604020202020204" charset="-78"/>
                <a:cs typeface="Readex Pro" panose="020B0604020202020204" charset="-78"/>
              </a:rPr>
              <a:t> </a:t>
            </a:r>
            <a:r>
              <a:rPr lang="en-US" altLang="en-US" sz="2400" dirty="0" err="1">
                <a:latin typeface="Readex Pro" panose="020B0604020202020204" charset="-78"/>
                <a:cs typeface="Readex Pro" panose="020B0604020202020204" charset="-78"/>
              </a:rPr>
              <a:t>liệu</a:t>
            </a:r>
            <a:r>
              <a:rPr lang="en-US" altLang="en-US" sz="2400" dirty="0">
                <a:latin typeface="Readex Pro" panose="020B0604020202020204" charset="-78"/>
                <a:cs typeface="Readex Pro" panose="020B0604020202020204" charset="-78"/>
              </a:rPr>
              <a:t>…</a:t>
            </a:r>
          </a:p>
          <a:p>
            <a:pPr marL="285750" indent="-285750" algn="just">
              <a:buFont typeface="Arial" panose="020B0604020202020204" pitchFamily="34" charset="0"/>
              <a:buChar char="•"/>
            </a:pPr>
            <a:r>
              <a:rPr lang="vi-VN" sz="2400" dirty="0">
                <a:latin typeface="Readex Pro" panose="020B0604020202020204" charset="-78"/>
                <a:cs typeface="Readex Pro" panose="020B0604020202020204" charset="-78"/>
              </a:rPr>
              <a:t>JDBC là cầu nối giữa </a:t>
            </a:r>
            <a:r>
              <a:rPr lang="vi-VN" sz="2400" b="1" dirty="0">
                <a:latin typeface="Readex Pro" panose="020B0604020202020204" charset="-78"/>
                <a:cs typeface="Readex Pro" panose="020B0604020202020204" charset="-78"/>
              </a:rPr>
              <a:t>ứng dụng Java và cơ sở dữ liệu MySQL</a:t>
            </a:r>
            <a:r>
              <a:rPr lang="vi-VN" sz="2400" dirty="0">
                <a:latin typeface="Readex Pro" panose="020B0604020202020204" charset="-78"/>
                <a:cs typeface="Readex Pro" panose="020B0604020202020204" charset="-78"/>
              </a:rPr>
              <a:t>.</a:t>
            </a:r>
            <a:endParaRPr lang="en-US" sz="2400"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62954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3E3A8-ED18-0EEA-64E1-E2D3298B3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4A0D0-34F0-7B96-EFBB-EB86C3DF2F3C}"/>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phần</a:t>
            </a:r>
            <a:r>
              <a:rPr lang="en-US" dirty="0"/>
              <a:t> </a:t>
            </a:r>
            <a:r>
              <a:rPr lang="en-US" dirty="0" err="1"/>
              <a:t>mềm</a:t>
            </a:r>
            <a:endParaRPr lang="en-US" dirty="0"/>
          </a:p>
        </p:txBody>
      </p:sp>
      <p:pic>
        <p:nvPicPr>
          <p:cNvPr id="5" name="Picture 4" descr="Tìm hiểu về mô hình client-server">
            <a:extLst>
              <a:ext uri="{FF2B5EF4-FFF2-40B4-BE49-F238E27FC236}">
                <a16:creationId xmlns:a16="http://schemas.microsoft.com/office/drawing/2014/main" id="{1AE4D496-8C24-8A88-4E83-B392855A7E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6873" y="1612191"/>
            <a:ext cx="6593115" cy="2669663"/>
          </a:xfrm>
          <a:prstGeom prst="rect">
            <a:avLst/>
          </a:prstGeom>
          <a:noFill/>
          <a:ln>
            <a:noFill/>
          </a:ln>
        </p:spPr>
      </p:pic>
      <p:sp>
        <p:nvSpPr>
          <p:cNvPr id="3" name="TextBox 2">
            <a:extLst>
              <a:ext uri="{FF2B5EF4-FFF2-40B4-BE49-F238E27FC236}">
                <a16:creationId xmlns:a16="http://schemas.microsoft.com/office/drawing/2014/main" id="{2D0DA219-35ED-A71A-EFD9-3EDAC50EF419}"/>
              </a:ext>
            </a:extLst>
          </p:cNvPr>
          <p:cNvSpPr txBox="1"/>
          <p:nvPr/>
        </p:nvSpPr>
        <p:spPr>
          <a:xfrm>
            <a:off x="3912143" y="5245809"/>
            <a:ext cx="452399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5. </a:t>
            </a:r>
            <a:r>
              <a:rPr lang="en-US" dirty="0" err="1">
                <a:latin typeface="Readex Pro" panose="020B0604020202020204" charset="-78"/>
                <a:cs typeface="Readex Pro" panose="020B0604020202020204" charset="-78"/>
              </a:rPr>
              <a:t>Mô</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kiến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trúc</a:t>
            </a:r>
            <a:r>
              <a:rPr lang="en-US" dirty="0">
                <a:latin typeface="Readex Pro" panose="020B0604020202020204" charset="-78"/>
                <a:cs typeface="Readex Pro" panose="020B0604020202020204" charset="-78"/>
              </a:rPr>
              <a:t> Client- Server</a:t>
            </a:r>
          </a:p>
        </p:txBody>
      </p:sp>
    </p:spTree>
    <p:extLst>
      <p:ext uri="{BB962C8B-B14F-4D97-AF65-F5344CB8AC3E}">
        <p14:creationId xmlns:p14="http://schemas.microsoft.com/office/powerpoint/2010/main" val="265870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1AE0-2C22-CBFE-A057-3D3B74CC9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28F2B-2C2A-939F-7B7D-A8D6BAD55DF4}"/>
              </a:ext>
            </a:extLst>
          </p:cNvPr>
          <p:cNvSpPr>
            <a:spLocks noGrp="1"/>
          </p:cNvSpPr>
          <p:nvPr>
            <p:ph type="ctrTitle"/>
          </p:nvPr>
        </p:nvSpPr>
        <p:spPr>
          <a:xfrm>
            <a:off x="1443567" y="1773238"/>
            <a:ext cx="10029565" cy="1655762"/>
          </a:xfrm>
        </p:spPr>
        <p:txBody>
          <a:bodyPr/>
          <a:lstStyle/>
          <a:p>
            <a:r>
              <a:rPr lang="en-US" dirty="0"/>
              <a:t>GIẢI PHÁP THIẾT KẾ</a:t>
            </a:r>
          </a:p>
        </p:txBody>
      </p:sp>
      <p:sp>
        <p:nvSpPr>
          <p:cNvPr id="3" name="Subtitle 2">
            <a:extLst>
              <a:ext uri="{FF2B5EF4-FFF2-40B4-BE49-F238E27FC236}">
                <a16:creationId xmlns:a16="http://schemas.microsoft.com/office/drawing/2014/main" id="{219F7408-4F08-1A74-BD1E-B2BFD407D1C0}"/>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58422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3A015-2785-C2F3-1A6D-170C9FC47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E25B9-E010-56C2-0FDF-A0EBF1EBB459}"/>
              </a:ext>
            </a:extLst>
          </p:cNvPr>
          <p:cNvSpPr>
            <a:spLocks noGrp="1"/>
          </p:cNvSpPr>
          <p:nvPr>
            <p:ph type="title"/>
          </p:nvPr>
        </p:nvSpPr>
        <p:spPr/>
        <p:txBody>
          <a:bodyPr/>
          <a:lstStyle/>
          <a:p>
            <a:r>
              <a:rPr lang="en-US" dirty="0"/>
              <a:t>Use Case </a:t>
            </a:r>
            <a:r>
              <a:rPr lang="en-US" dirty="0" err="1"/>
              <a:t>tổng</a:t>
            </a:r>
            <a:r>
              <a:rPr lang="en-US" dirty="0"/>
              <a:t> </a:t>
            </a:r>
            <a:r>
              <a:rPr lang="en-US" dirty="0" err="1"/>
              <a:t>quát</a:t>
            </a:r>
            <a:endParaRPr lang="en-US" dirty="0"/>
          </a:p>
        </p:txBody>
      </p:sp>
      <p:sp>
        <p:nvSpPr>
          <p:cNvPr id="3" name="TextBox 2">
            <a:extLst>
              <a:ext uri="{FF2B5EF4-FFF2-40B4-BE49-F238E27FC236}">
                <a16:creationId xmlns:a16="http://schemas.microsoft.com/office/drawing/2014/main" id="{F8196D9A-A210-6C9D-0B38-EFA016C4880C}"/>
              </a:ext>
            </a:extLst>
          </p:cNvPr>
          <p:cNvSpPr txBox="1"/>
          <p:nvPr/>
        </p:nvSpPr>
        <p:spPr>
          <a:xfrm>
            <a:off x="4616306" y="5969976"/>
            <a:ext cx="3148619"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7. Use Case </a:t>
            </a:r>
            <a:r>
              <a:rPr lang="en-US" dirty="0" err="1">
                <a:latin typeface="Readex Pro" panose="020B0604020202020204" charset="-78"/>
                <a:cs typeface="Readex Pro" panose="020B0604020202020204" charset="-78"/>
              </a:rPr>
              <a:t>tổng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quát</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5" name="Picture 4">
            <a:extLst>
              <a:ext uri="{FF2B5EF4-FFF2-40B4-BE49-F238E27FC236}">
                <a16:creationId xmlns:a16="http://schemas.microsoft.com/office/drawing/2014/main" id="{79967FEE-76FF-3A67-F5F0-B6086CD8664A}"/>
              </a:ext>
            </a:extLst>
          </p:cNvPr>
          <p:cNvPicPr>
            <a:picLocks noChangeAspect="1"/>
          </p:cNvPicPr>
          <p:nvPr/>
        </p:nvPicPr>
        <p:blipFill>
          <a:blip r:embed="rId2"/>
          <a:stretch>
            <a:fillRect/>
          </a:stretch>
        </p:blipFill>
        <p:spPr>
          <a:xfrm>
            <a:off x="1616284" y="1163140"/>
            <a:ext cx="8959431" cy="4531719"/>
          </a:xfrm>
          <a:prstGeom prst="rect">
            <a:avLst/>
          </a:prstGeom>
        </p:spPr>
      </p:pic>
    </p:spTree>
    <p:extLst>
      <p:ext uri="{BB962C8B-B14F-4D97-AF65-F5344CB8AC3E}">
        <p14:creationId xmlns:p14="http://schemas.microsoft.com/office/powerpoint/2010/main" val="56681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AA2F6-F591-EE39-E5EB-9206A795A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AEC7-CEA6-BBB6-AFF6-F98FF3B494D3}"/>
              </a:ext>
            </a:extLst>
          </p:cNvPr>
          <p:cNvSpPr>
            <a:spLocks noGrp="1"/>
          </p:cNvSpPr>
          <p:nvPr>
            <p:ph type="title"/>
          </p:nvPr>
        </p:nvSpPr>
        <p:spPr/>
        <p:txBody>
          <a:bodyPr/>
          <a:lstStyle/>
          <a:p>
            <a:r>
              <a:rPr lang="en-US" dirty="0"/>
              <a:t>Use Case </a:t>
            </a:r>
            <a:r>
              <a:rPr lang="en-US" dirty="0" err="1"/>
              <a:t>Khách</a:t>
            </a:r>
            <a:r>
              <a:rPr lang="en-US" dirty="0"/>
              <a:t> </a:t>
            </a:r>
            <a:r>
              <a:rPr lang="en-US" dirty="0" err="1"/>
              <a:t>vãng</a:t>
            </a:r>
            <a:r>
              <a:rPr lang="en-US" dirty="0"/>
              <a:t> lai</a:t>
            </a:r>
          </a:p>
        </p:txBody>
      </p:sp>
      <p:pic>
        <p:nvPicPr>
          <p:cNvPr id="4" name="Picture 3">
            <a:extLst>
              <a:ext uri="{FF2B5EF4-FFF2-40B4-BE49-F238E27FC236}">
                <a16:creationId xmlns:a16="http://schemas.microsoft.com/office/drawing/2014/main" id="{1C9E4947-62EA-A8EB-4859-AD3EED56B8A6}"/>
              </a:ext>
            </a:extLst>
          </p:cNvPr>
          <p:cNvPicPr>
            <a:picLocks noChangeAspect="1"/>
          </p:cNvPicPr>
          <p:nvPr/>
        </p:nvPicPr>
        <p:blipFill>
          <a:blip r:embed="rId2"/>
          <a:stretch>
            <a:fillRect/>
          </a:stretch>
        </p:blipFill>
        <p:spPr>
          <a:xfrm>
            <a:off x="1689588" y="1323472"/>
            <a:ext cx="7805459" cy="4211055"/>
          </a:xfrm>
          <a:prstGeom prst="rect">
            <a:avLst/>
          </a:prstGeom>
        </p:spPr>
      </p:pic>
      <p:sp>
        <p:nvSpPr>
          <p:cNvPr id="5" name="TextBox 4">
            <a:extLst>
              <a:ext uri="{FF2B5EF4-FFF2-40B4-BE49-F238E27FC236}">
                <a16:creationId xmlns:a16="http://schemas.microsoft.com/office/drawing/2014/main" id="{98AE8168-461E-62E6-1B26-7590E73F65DD}"/>
              </a:ext>
            </a:extLst>
          </p:cNvPr>
          <p:cNvSpPr txBox="1"/>
          <p:nvPr/>
        </p:nvSpPr>
        <p:spPr>
          <a:xfrm>
            <a:off x="4616306" y="5969976"/>
            <a:ext cx="3680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8.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vãng</a:t>
            </a:r>
            <a:r>
              <a:rPr lang="en-US" dirty="0">
                <a:latin typeface="Readex Pro" panose="020B0604020202020204" charset="-78"/>
                <a:cs typeface="Readex Pro" panose="020B0604020202020204" charset="-78"/>
              </a:rPr>
              <a:t> lai</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948884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A318-8066-1684-BC8F-3FD60564A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8D5E4-8D64-A8B2-35BA-EA4B59F94ECA}"/>
              </a:ext>
            </a:extLst>
          </p:cNvPr>
          <p:cNvSpPr>
            <a:spLocks noGrp="1"/>
          </p:cNvSpPr>
          <p:nvPr>
            <p:ph type="title"/>
          </p:nvPr>
        </p:nvSpPr>
        <p:spPr/>
        <p:txBody>
          <a:bodyPr/>
          <a:lstStyle/>
          <a:p>
            <a:r>
              <a:rPr lang="en-US" dirty="0"/>
              <a:t>Use Case </a:t>
            </a:r>
            <a:r>
              <a:rPr lang="en-US" dirty="0" err="1"/>
              <a:t>Khách</a:t>
            </a:r>
            <a:r>
              <a:rPr lang="en-US" dirty="0"/>
              <a:t> </a:t>
            </a:r>
            <a:r>
              <a:rPr lang="en-US" dirty="0" err="1"/>
              <a:t>hàng</a:t>
            </a:r>
            <a:endParaRPr lang="en-US" dirty="0"/>
          </a:p>
        </p:txBody>
      </p:sp>
      <p:sp>
        <p:nvSpPr>
          <p:cNvPr id="4" name="TextBox 3">
            <a:extLst>
              <a:ext uri="{FF2B5EF4-FFF2-40B4-BE49-F238E27FC236}">
                <a16:creationId xmlns:a16="http://schemas.microsoft.com/office/drawing/2014/main" id="{BD26D3B4-7D41-5C05-0A82-A33BE4571597}"/>
              </a:ext>
            </a:extLst>
          </p:cNvPr>
          <p:cNvSpPr txBox="1"/>
          <p:nvPr/>
        </p:nvSpPr>
        <p:spPr>
          <a:xfrm>
            <a:off x="4616306" y="5969976"/>
            <a:ext cx="337624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9. Use Case </a:t>
            </a:r>
            <a:r>
              <a:rPr lang="en-US" dirty="0" err="1">
                <a:latin typeface="Readex Pro" panose="020B0604020202020204" charset="-78"/>
                <a:cs typeface="Readex Pro" panose="020B0604020202020204" charset="-78"/>
              </a:rPr>
              <a:t>Khách</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hàng</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6" name="Picture 5">
            <a:extLst>
              <a:ext uri="{FF2B5EF4-FFF2-40B4-BE49-F238E27FC236}">
                <a16:creationId xmlns:a16="http://schemas.microsoft.com/office/drawing/2014/main" id="{012202B3-1BC6-FB71-A072-4E3383A94E63}"/>
              </a:ext>
            </a:extLst>
          </p:cNvPr>
          <p:cNvPicPr>
            <a:picLocks noChangeAspect="1"/>
          </p:cNvPicPr>
          <p:nvPr/>
        </p:nvPicPr>
        <p:blipFill>
          <a:blip r:embed="rId2"/>
          <a:stretch>
            <a:fillRect/>
          </a:stretch>
        </p:blipFill>
        <p:spPr>
          <a:xfrm>
            <a:off x="2694534" y="1159166"/>
            <a:ext cx="6563766" cy="4539668"/>
          </a:xfrm>
          <a:prstGeom prst="rect">
            <a:avLst/>
          </a:prstGeom>
        </p:spPr>
      </p:pic>
    </p:spTree>
    <p:extLst>
      <p:ext uri="{BB962C8B-B14F-4D97-AF65-F5344CB8AC3E}">
        <p14:creationId xmlns:p14="http://schemas.microsoft.com/office/powerpoint/2010/main" val="307942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AD0B-8714-0E93-BE34-AB48B27E7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F7B5C-68FA-9E31-1C47-672B4ECB1CC5}"/>
              </a:ext>
            </a:extLst>
          </p:cNvPr>
          <p:cNvSpPr>
            <a:spLocks noGrp="1"/>
          </p:cNvSpPr>
          <p:nvPr>
            <p:ph type="title"/>
          </p:nvPr>
        </p:nvSpPr>
        <p:spPr/>
        <p:txBody>
          <a:bodyPr/>
          <a:lstStyle/>
          <a:p>
            <a:r>
              <a:rPr lang="en-US" dirty="0"/>
              <a:t>Use Case Quản </a:t>
            </a:r>
            <a:r>
              <a:rPr lang="en-US" dirty="0" err="1"/>
              <a:t>trị</a:t>
            </a:r>
            <a:r>
              <a:rPr lang="en-US" dirty="0"/>
              <a:t> </a:t>
            </a:r>
            <a:r>
              <a:rPr lang="en-US" dirty="0" err="1"/>
              <a:t>viên</a:t>
            </a:r>
            <a:endParaRPr lang="en-US" dirty="0"/>
          </a:p>
        </p:txBody>
      </p:sp>
      <p:sp>
        <p:nvSpPr>
          <p:cNvPr id="3" name="TextBox 2">
            <a:extLst>
              <a:ext uri="{FF2B5EF4-FFF2-40B4-BE49-F238E27FC236}">
                <a16:creationId xmlns:a16="http://schemas.microsoft.com/office/drawing/2014/main" id="{E3A1718D-A03D-467F-E887-986E1863B9D8}"/>
              </a:ext>
            </a:extLst>
          </p:cNvPr>
          <p:cNvSpPr txBox="1"/>
          <p:nvPr/>
        </p:nvSpPr>
        <p:spPr>
          <a:xfrm>
            <a:off x="4660268" y="6095771"/>
            <a:ext cx="3624710"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10. Use Case Quản </a:t>
            </a:r>
            <a:r>
              <a:rPr lang="en-US" dirty="0" err="1">
                <a:latin typeface="Readex Pro" panose="020B0604020202020204" charset="-78"/>
                <a:cs typeface="Readex Pro" panose="020B0604020202020204" charset="-78"/>
              </a:rPr>
              <a:t>trị</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viên</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pic>
        <p:nvPicPr>
          <p:cNvPr id="7" name="Picture 6">
            <a:extLst>
              <a:ext uri="{FF2B5EF4-FFF2-40B4-BE49-F238E27FC236}">
                <a16:creationId xmlns:a16="http://schemas.microsoft.com/office/drawing/2014/main" id="{1AAE295D-6890-92F1-0916-7AE6C23C1952}"/>
              </a:ext>
            </a:extLst>
          </p:cNvPr>
          <p:cNvPicPr>
            <a:picLocks noChangeAspect="1"/>
          </p:cNvPicPr>
          <p:nvPr/>
        </p:nvPicPr>
        <p:blipFill>
          <a:blip r:embed="rId2"/>
          <a:stretch>
            <a:fillRect/>
          </a:stretch>
        </p:blipFill>
        <p:spPr>
          <a:xfrm>
            <a:off x="2915370" y="1210065"/>
            <a:ext cx="6361260" cy="4681347"/>
          </a:xfrm>
          <a:prstGeom prst="rect">
            <a:avLst/>
          </a:prstGeom>
        </p:spPr>
      </p:pic>
    </p:spTree>
    <p:extLst>
      <p:ext uri="{BB962C8B-B14F-4D97-AF65-F5344CB8AC3E}">
        <p14:creationId xmlns:p14="http://schemas.microsoft.com/office/powerpoint/2010/main" val="85616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CF0F-EA83-7E5B-AD01-32AF670CC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BD351-2607-761E-54A7-0DD4DF423931}"/>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p:txBody>
      </p:sp>
      <p:pic>
        <p:nvPicPr>
          <p:cNvPr id="5" name="Picture 4">
            <a:extLst>
              <a:ext uri="{FF2B5EF4-FFF2-40B4-BE49-F238E27FC236}">
                <a16:creationId xmlns:a16="http://schemas.microsoft.com/office/drawing/2014/main" id="{2A63A80B-9384-4A42-FE0E-90AE00601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2" y="1330569"/>
            <a:ext cx="2873253" cy="2362200"/>
          </a:xfrm>
          <a:prstGeom prst="rect">
            <a:avLst/>
          </a:prstGeom>
        </p:spPr>
      </p:pic>
      <p:grpSp>
        <p:nvGrpSpPr>
          <p:cNvPr id="14" name="Group 13">
            <a:extLst>
              <a:ext uri="{FF2B5EF4-FFF2-40B4-BE49-F238E27FC236}">
                <a16:creationId xmlns:a16="http://schemas.microsoft.com/office/drawing/2014/main" id="{E75E2298-2639-BB5D-F133-E0041C5C4ED1}"/>
              </a:ext>
            </a:extLst>
          </p:cNvPr>
          <p:cNvGrpSpPr/>
          <p:nvPr/>
        </p:nvGrpSpPr>
        <p:grpSpPr>
          <a:xfrm>
            <a:off x="499219" y="1330569"/>
            <a:ext cx="10990795" cy="4301738"/>
            <a:chOff x="499219" y="1330569"/>
            <a:chExt cx="10990795" cy="4301738"/>
          </a:xfrm>
        </p:grpSpPr>
        <p:pic>
          <p:nvPicPr>
            <p:cNvPr id="7" name="Picture 6">
              <a:extLst>
                <a:ext uri="{FF2B5EF4-FFF2-40B4-BE49-F238E27FC236}">
                  <a16:creationId xmlns:a16="http://schemas.microsoft.com/office/drawing/2014/main" id="{CF5934AE-BEF4-861C-9C48-1744B0F53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95" y="1330569"/>
              <a:ext cx="3317419" cy="1545751"/>
            </a:xfrm>
            <a:prstGeom prst="rect">
              <a:avLst/>
            </a:prstGeom>
          </p:spPr>
        </p:pic>
        <p:pic>
          <p:nvPicPr>
            <p:cNvPr id="9" name="Picture 8">
              <a:extLst>
                <a:ext uri="{FF2B5EF4-FFF2-40B4-BE49-F238E27FC236}">
                  <a16:creationId xmlns:a16="http://schemas.microsoft.com/office/drawing/2014/main" id="{5CBF063F-7F3E-8F99-825A-C4C9903BE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960" y="4152899"/>
              <a:ext cx="2344360" cy="1385303"/>
            </a:xfrm>
            <a:prstGeom prst="rect">
              <a:avLst/>
            </a:prstGeom>
          </p:spPr>
        </p:pic>
        <p:pic>
          <p:nvPicPr>
            <p:cNvPr id="11" name="Picture 10">
              <a:extLst>
                <a:ext uri="{FF2B5EF4-FFF2-40B4-BE49-F238E27FC236}">
                  <a16:creationId xmlns:a16="http://schemas.microsoft.com/office/drawing/2014/main" id="{1A9B706A-6B44-30B4-3D3D-422C156031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2960" y="1330569"/>
              <a:ext cx="2884610" cy="2362200"/>
            </a:xfrm>
            <a:prstGeom prst="rect">
              <a:avLst/>
            </a:prstGeom>
          </p:spPr>
        </p:pic>
        <p:pic>
          <p:nvPicPr>
            <p:cNvPr id="13" name="Picture 12">
              <a:extLst>
                <a:ext uri="{FF2B5EF4-FFF2-40B4-BE49-F238E27FC236}">
                  <a16:creationId xmlns:a16="http://schemas.microsoft.com/office/drawing/2014/main" id="{93963155-C263-FAA4-4AEA-13D293DEC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19" y="4152899"/>
              <a:ext cx="3038476" cy="1479408"/>
            </a:xfrm>
            <a:prstGeom prst="rect">
              <a:avLst/>
            </a:prstGeom>
          </p:spPr>
        </p:pic>
      </p:grpSp>
      <p:sp>
        <p:nvSpPr>
          <p:cNvPr id="3" name="TextBox 2">
            <a:extLst>
              <a:ext uri="{FF2B5EF4-FFF2-40B4-BE49-F238E27FC236}">
                <a16:creationId xmlns:a16="http://schemas.microsoft.com/office/drawing/2014/main" id="{899E1EBC-1E7D-3580-2C5D-05BA7FCB8A44}"/>
              </a:ext>
            </a:extLst>
          </p:cNvPr>
          <p:cNvSpPr txBox="1"/>
          <p:nvPr/>
        </p:nvSpPr>
        <p:spPr>
          <a:xfrm>
            <a:off x="4616306" y="5969976"/>
            <a:ext cx="2938625"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11. Các </a:t>
            </a:r>
            <a:r>
              <a:rPr lang="en-US" dirty="0" err="1">
                <a:latin typeface="Readex Pro" panose="020B0604020202020204" charset="-78"/>
                <a:cs typeface="Readex Pro" panose="020B0604020202020204" charset="-78"/>
              </a:rPr>
              <a:t>bảng</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dữ</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liệu</a:t>
            </a:r>
            <a:endParaRPr lang="en-US" sz="1800" dirty="0">
              <a:effectLst/>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73553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E019-7FFE-9EA1-46C0-7091844FEF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BFFE83-72C9-F08C-67D5-F46257883283}"/>
              </a:ext>
            </a:extLst>
          </p:cNvPr>
          <p:cNvPicPr>
            <a:picLocks noChangeAspect="1"/>
          </p:cNvPicPr>
          <p:nvPr/>
        </p:nvPicPr>
        <p:blipFill>
          <a:blip r:embed="rId2"/>
          <a:stretch>
            <a:fillRect/>
          </a:stretch>
        </p:blipFill>
        <p:spPr>
          <a:xfrm>
            <a:off x="853344" y="85088"/>
            <a:ext cx="10485311" cy="5462857"/>
          </a:xfrm>
          <a:prstGeom prst="rect">
            <a:avLst/>
          </a:prstGeom>
        </p:spPr>
      </p:pic>
      <p:sp>
        <p:nvSpPr>
          <p:cNvPr id="4" name="TextBox 3">
            <a:extLst>
              <a:ext uri="{FF2B5EF4-FFF2-40B4-BE49-F238E27FC236}">
                <a16:creationId xmlns:a16="http://schemas.microsoft.com/office/drawing/2014/main" id="{EEA57F45-1562-BF59-2893-0528E1BB601A}"/>
              </a:ext>
            </a:extLst>
          </p:cNvPr>
          <p:cNvSpPr txBox="1"/>
          <p:nvPr/>
        </p:nvSpPr>
        <p:spPr>
          <a:xfrm>
            <a:off x="3782529" y="5826101"/>
            <a:ext cx="5317481" cy="646331"/>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12. </a:t>
            </a:r>
            <a:r>
              <a:rPr lang="en-US" sz="1800" dirty="0" err="1">
                <a:effectLst/>
                <a:latin typeface="Readex Pro" panose="020B0604020202020204" charset="-78"/>
                <a:ea typeface="Times New Roman" panose="02020603050405020304" pitchFamily="18" charset="0"/>
                <a:cs typeface="Readex Pro" panose="020B0604020202020204" charset="-78"/>
              </a:rPr>
              <a:t>Mô</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hình</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dữ</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liệu</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mức</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quan</a:t>
            </a:r>
            <a:r>
              <a:rPr lang="en-US" sz="1800" dirty="0">
                <a:effectLst/>
                <a:latin typeface="Readex Pro" panose="020B0604020202020204" charset="-78"/>
                <a:ea typeface="Times New Roman" panose="02020603050405020304" pitchFamily="18" charset="0"/>
                <a:cs typeface="Readex Pro" panose="020B0604020202020204" charset="-78"/>
              </a:rPr>
              <a:t> </a:t>
            </a:r>
            <a:r>
              <a:rPr lang="en-US" sz="1800" dirty="0" err="1">
                <a:effectLst/>
                <a:latin typeface="Readex Pro" panose="020B0604020202020204" charset="-78"/>
                <a:ea typeface="Times New Roman" panose="02020603050405020304" pitchFamily="18" charset="0"/>
                <a:cs typeface="Readex Pro" panose="020B0604020202020204" charset="-78"/>
              </a:rPr>
              <a:t>niệm</a:t>
            </a:r>
            <a:r>
              <a:rPr lang="en-US" sz="1800" dirty="0">
                <a:effectLst/>
                <a:latin typeface="Readex Pro" panose="020B0604020202020204" charset="-78"/>
                <a:ea typeface="Times New Roman" panose="02020603050405020304" pitchFamily="18" charset="0"/>
                <a:cs typeface="Readex Pro" panose="020B0604020202020204" charset="-78"/>
              </a:rPr>
              <a:t> (CDM)</a:t>
            </a:r>
          </a:p>
          <a:p>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26976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8E282-0691-A4E9-081B-F2420766B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5CBB2-DCE6-6ED9-2062-11B63028E5C0}"/>
              </a:ext>
            </a:extLst>
          </p:cNvPr>
          <p:cNvSpPr>
            <a:spLocks noGrp="1"/>
          </p:cNvSpPr>
          <p:nvPr>
            <p:ph type="ctrTitle"/>
          </p:nvPr>
        </p:nvSpPr>
        <p:spPr/>
        <p:txBody>
          <a:bodyPr>
            <a:normAutofit fontScale="90000"/>
          </a:bodyPr>
          <a:lstStyle/>
          <a:p>
            <a:r>
              <a:rPr lang="en-US" dirty="0"/>
              <a:t>ĐỀ TÀI</a:t>
            </a:r>
            <a:br>
              <a:rPr lang="en-US" dirty="0"/>
            </a:br>
            <a:r>
              <a:rPr lang="en-US" dirty="0"/>
              <a:t>XÂY DỰNG PHẦN MỀM</a:t>
            </a:r>
            <a:br>
              <a:rPr lang="en-US" dirty="0"/>
            </a:br>
            <a:r>
              <a:rPr lang="en-US" dirty="0"/>
              <a:t>QUẢN LÝ ĐẶT VÉ RẠP CHIẾU PHIM</a:t>
            </a:r>
          </a:p>
        </p:txBody>
      </p:sp>
      <p:sp>
        <p:nvSpPr>
          <p:cNvPr id="3" name="Subtitle 2">
            <a:extLst>
              <a:ext uri="{FF2B5EF4-FFF2-40B4-BE49-F238E27FC236}">
                <a16:creationId xmlns:a16="http://schemas.microsoft.com/office/drawing/2014/main" id="{35DCF37B-C7B6-F263-6F74-058E5BF03572}"/>
              </a:ext>
            </a:extLst>
          </p:cNvPr>
          <p:cNvSpPr>
            <a:spLocks noGrp="1"/>
          </p:cNvSpPr>
          <p:nvPr>
            <p:ph type="subTitle" idx="1"/>
          </p:nvPr>
        </p:nvSpPr>
        <p:spPr/>
        <p:txBody>
          <a:body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TS. Ngô Bá Hùng</a:t>
            </a:r>
          </a:p>
        </p:txBody>
      </p:sp>
      <p:sp>
        <p:nvSpPr>
          <p:cNvPr id="4" name="Text Placeholder 3">
            <a:extLst>
              <a:ext uri="{FF2B5EF4-FFF2-40B4-BE49-F238E27FC236}">
                <a16:creationId xmlns:a16="http://schemas.microsoft.com/office/drawing/2014/main" id="{B595AADD-12D1-8CAB-E220-06F9B960ED4E}"/>
              </a:ext>
            </a:extLst>
          </p:cNvPr>
          <p:cNvSpPr>
            <a:spLocks noGrp="1"/>
          </p:cNvSpPr>
          <p:nvPr>
            <p:ph type="body" sz="quarter" idx="12"/>
          </p:nvPr>
        </p:nvSpPr>
        <p:spPr/>
        <p:txBody>
          <a:bodyPr/>
          <a:lstStyle/>
          <a:p>
            <a:r>
              <a:rPr lang="en-US" dirty="0" err="1"/>
              <a:t>Thực</a:t>
            </a:r>
            <a:r>
              <a:rPr lang="en-US" dirty="0"/>
              <a:t> </a:t>
            </a:r>
            <a:r>
              <a:rPr lang="en-US" dirty="0" err="1"/>
              <a:t>hiện</a:t>
            </a:r>
            <a:r>
              <a:rPr lang="en-US" dirty="0"/>
              <a:t>: Ngô Hữu Thành – B2204966</a:t>
            </a:r>
          </a:p>
        </p:txBody>
      </p:sp>
    </p:spTree>
    <p:extLst>
      <p:ext uri="{BB962C8B-B14F-4D97-AF65-F5344CB8AC3E}">
        <p14:creationId xmlns:p14="http://schemas.microsoft.com/office/powerpoint/2010/main" val="3145955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1077-DF76-8C39-D7A0-EDACD9780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31463-FBA2-FF5A-E7A3-07F2758B1FDB}"/>
              </a:ext>
            </a:extLst>
          </p:cNvPr>
          <p:cNvSpPr>
            <a:spLocks noGrp="1"/>
          </p:cNvSpPr>
          <p:nvPr>
            <p:ph type="ctrTitle"/>
          </p:nvPr>
        </p:nvSpPr>
        <p:spPr>
          <a:xfrm>
            <a:off x="1443567" y="1773238"/>
            <a:ext cx="10029565" cy="1655762"/>
          </a:xfrm>
        </p:spPr>
        <p:txBody>
          <a:bodyPr/>
          <a:lstStyle/>
          <a:p>
            <a:r>
              <a:rPr lang="en-US" dirty="0"/>
              <a:t>ĐÁNH GIÁ &amp; KIỂM THỬ GIẢI PHÁP</a:t>
            </a:r>
          </a:p>
        </p:txBody>
      </p:sp>
      <p:sp>
        <p:nvSpPr>
          <p:cNvPr id="3" name="Subtitle 2">
            <a:extLst>
              <a:ext uri="{FF2B5EF4-FFF2-40B4-BE49-F238E27FC236}">
                <a16:creationId xmlns:a16="http://schemas.microsoft.com/office/drawing/2014/main" id="{DBFB73F0-1B63-1A3C-3D96-4767BF11E6A8}"/>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1794070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B1521-D307-8C7D-5347-0AB4DA5E92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8D5746-8FD9-DAE7-9A8B-FECBF5B9BC78}"/>
              </a:ext>
            </a:extLst>
          </p:cNvPr>
          <p:cNvSpPr txBox="1"/>
          <p:nvPr/>
        </p:nvSpPr>
        <p:spPr>
          <a:xfrm>
            <a:off x="624254" y="472292"/>
            <a:ext cx="11386038" cy="2797689"/>
          </a:xfrm>
          <a:prstGeom prst="rect">
            <a:avLst/>
          </a:prstGeom>
          <a:noFill/>
        </p:spPr>
        <p:txBody>
          <a:bodyPr wrap="square">
            <a:spAutoFit/>
          </a:bodyPr>
          <a:lstStyle/>
          <a:p>
            <a:pPr>
              <a:lnSpc>
                <a:spcPct val="150000"/>
              </a:lnSpc>
            </a:pP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chức năng</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giao diện</a:t>
            </a:r>
            <a:br>
              <a:rPr lang="vi-VN" sz="2400" dirty="0">
                <a:latin typeface="Readex Pro" panose="020B0604020202020204" charset="-78"/>
                <a:cs typeface="Readex Pro" panose="020B0604020202020204" charset="-78"/>
              </a:rPr>
            </a:b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Kiểm thử tính ổn định </a:t>
            </a:r>
            <a:endParaRPr lang="en-US" sz="2400" dirty="0">
              <a:latin typeface="Readex Pro" panose="020B0604020202020204" charset="-78"/>
              <a:cs typeface="Readex Pro" panose="020B0604020202020204" charset="-78"/>
            </a:endParaRPr>
          </a:p>
          <a:p>
            <a:pPr>
              <a:lnSpc>
                <a:spcPct val="150000"/>
              </a:lnSpc>
            </a:pPr>
            <a:r>
              <a:rPr lang="en-US" sz="2400" dirty="0">
                <a:latin typeface="Readex Pro" panose="020B0604020202020204" charset="-78"/>
                <a:cs typeface="Readex Pro" panose="020B0604020202020204" charset="-78"/>
              </a:rPr>
              <a:t>=&gt; </a:t>
            </a:r>
            <a:r>
              <a:rPr lang="vi-VN" sz="2400" dirty="0">
                <a:latin typeface="Readex Pro" panose="020B0604020202020204" charset="-78"/>
                <a:cs typeface="Readex Pro" panose="020B0604020202020204" charset="-78"/>
              </a:rPr>
              <a:t>Giải pháp đã được kiểm thử kỹ lưỡng và đáp ứng tốt các tiêu chí về chức năng, </a:t>
            </a:r>
            <a:r>
              <a:rPr lang="en-US" sz="2400" dirty="0" err="1">
                <a:latin typeface="Readex Pro" panose="020B0604020202020204" charset="-78"/>
                <a:cs typeface="Readex Pro" panose="020B0604020202020204" charset="-78"/>
              </a:rPr>
              <a:t>tính</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ổn</a:t>
            </a:r>
            <a:r>
              <a:rPr lang="en-US" sz="2400" dirty="0">
                <a:latin typeface="Readex Pro" panose="020B0604020202020204" charset="-78"/>
                <a:cs typeface="Readex Pro" panose="020B0604020202020204" charset="-78"/>
              </a:rPr>
              <a:t> </a:t>
            </a:r>
            <a:r>
              <a:rPr lang="en-US" sz="2400" dirty="0" err="1">
                <a:latin typeface="Readex Pro" panose="020B0604020202020204" charset="-78"/>
                <a:cs typeface="Readex Pro" panose="020B0604020202020204" charset="-78"/>
              </a:rPr>
              <a:t>định</a:t>
            </a:r>
            <a:r>
              <a:rPr lang="en-US" sz="2400" dirty="0">
                <a:latin typeface="Readex Pro" panose="020B0604020202020204" charset="-78"/>
                <a:cs typeface="Readex Pro" panose="020B0604020202020204" charset="-78"/>
              </a:rPr>
              <a:t> </a:t>
            </a:r>
            <a:r>
              <a:rPr lang="vi-VN" sz="2400" dirty="0">
                <a:latin typeface="Readex Pro" panose="020B0604020202020204" charset="-78"/>
                <a:cs typeface="Readex Pro" panose="020B0604020202020204" charset="-78"/>
              </a:rPr>
              <a:t>và trải nghiệm người dùng.</a:t>
            </a:r>
          </a:p>
        </p:txBody>
      </p:sp>
    </p:spTree>
    <p:extLst>
      <p:ext uri="{BB962C8B-B14F-4D97-AF65-F5344CB8AC3E}">
        <p14:creationId xmlns:p14="http://schemas.microsoft.com/office/powerpoint/2010/main" val="371339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83695-4B99-4266-7A4A-CDE4283C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F57B4-1366-A3CC-D0AB-CE04ABC24A30}"/>
              </a:ext>
            </a:extLst>
          </p:cNvPr>
          <p:cNvSpPr>
            <a:spLocks noGrp="1"/>
          </p:cNvSpPr>
          <p:nvPr>
            <p:ph type="ctrTitle"/>
          </p:nvPr>
        </p:nvSpPr>
        <p:spPr>
          <a:xfrm>
            <a:off x="1443567" y="1773238"/>
            <a:ext cx="10029565" cy="1655762"/>
          </a:xfrm>
        </p:spPr>
        <p:txBody>
          <a:bodyPr/>
          <a:lstStyle/>
          <a:p>
            <a:r>
              <a:rPr lang="en-US" dirty="0"/>
              <a:t>KẾT LUẬN</a:t>
            </a:r>
          </a:p>
        </p:txBody>
      </p:sp>
      <p:sp>
        <p:nvSpPr>
          <p:cNvPr id="3" name="Subtitle 2">
            <a:extLst>
              <a:ext uri="{FF2B5EF4-FFF2-40B4-BE49-F238E27FC236}">
                <a16:creationId xmlns:a16="http://schemas.microsoft.com/office/drawing/2014/main" id="{1BB5174E-555D-41FC-7EF2-F2B4D90E43EB}"/>
              </a:ext>
            </a:extLst>
          </p:cNvPr>
          <p:cNvSpPr>
            <a:spLocks noGrp="1"/>
          </p:cNvSpPr>
          <p:nvPr>
            <p:ph type="subTitle" idx="1"/>
          </p:nvPr>
        </p:nvSpPr>
        <p:spPr>
          <a:xfrm>
            <a:off x="1443566" y="3428999"/>
            <a:ext cx="10029565" cy="796491"/>
          </a:xfrm>
        </p:spPr>
        <p:txBody>
          <a:bodyPr/>
          <a:lstStyle/>
          <a:p>
            <a:endParaRPr lang="en-US" dirty="0"/>
          </a:p>
        </p:txBody>
      </p:sp>
    </p:spTree>
    <p:extLst>
      <p:ext uri="{BB962C8B-B14F-4D97-AF65-F5344CB8AC3E}">
        <p14:creationId xmlns:p14="http://schemas.microsoft.com/office/powerpoint/2010/main" val="565323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67CC-E956-C8E4-D7B3-111D85663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6A500-EE54-8296-7CAE-AF1797C3F129}"/>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Content Placeholder 2">
            <a:extLst>
              <a:ext uri="{FF2B5EF4-FFF2-40B4-BE49-F238E27FC236}">
                <a16:creationId xmlns:a16="http://schemas.microsoft.com/office/drawing/2014/main" id="{B85067BA-D88C-CF1E-2EE3-A43109705EAF}"/>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đặt</a:t>
            </a:r>
            <a:r>
              <a:rPr lang="en-US" dirty="0"/>
              <a:t> </a:t>
            </a:r>
            <a:r>
              <a:rPr lang="en-US" dirty="0" err="1"/>
              <a:t>vé</a:t>
            </a:r>
            <a:r>
              <a:rPr lang="en-US" dirty="0"/>
              <a:t> </a:t>
            </a:r>
            <a:r>
              <a:rPr lang="en-US" dirty="0" err="1"/>
              <a:t>rạp</a:t>
            </a:r>
            <a:r>
              <a:rPr lang="en-US" dirty="0"/>
              <a:t> </a:t>
            </a:r>
            <a:r>
              <a:rPr lang="en-US" dirty="0" err="1"/>
              <a:t>chiếu</a:t>
            </a:r>
            <a:r>
              <a:rPr lang="en-US" dirty="0"/>
              <a:t> </a:t>
            </a:r>
            <a:r>
              <a:rPr lang="en-US" dirty="0" err="1"/>
              <a:t>phim</a:t>
            </a:r>
            <a:r>
              <a:rPr lang="en-US" dirty="0"/>
              <a:t>.</a:t>
            </a:r>
          </a:p>
          <a:p>
            <a:pPr marL="342900" indent="-342900">
              <a:buFont typeface="Arial" panose="020B0604020202020204" pitchFamily="34" charset="0"/>
              <a:buChar char="•"/>
            </a:pPr>
            <a:r>
              <a:rPr lang="en-US" dirty="0" err="1"/>
              <a:t>Nắm</a:t>
            </a:r>
            <a:r>
              <a:rPr lang="en-US" dirty="0"/>
              <a:t> </a:t>
            </a:r>
            <a:r>
              <a:rPr lang="en-US" dirty="0" err="1"/>
              <a:t>vững</a:t>
            </a:r>
            <a:r>
              <a:rPr lang="en-US" dirty="0"/>
              <a:t> </a:t>
            </a:r>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hoàn</a:t>
            </a:r>
            <a:r>
              <a:rPr lang="en-US" dirty="0"/>
              <a:t> </a:t>
            </a:r>
            <a:r>
              <a:rPr lang="en-US" dirty="0" err="1"/>
              <a:t>chỉnh</a:t>
            </a:r>
            <a:r>
              <a:rPr lang="en-US" dirty="0"/>
              <a:t>.</a:t>
            </a:r>
          </a:p>
          <a:p>
            <a:pPr marL="342900" indent="-342900">
              <a:buFont typeface="Arial" panose="020B0604020202020204" pitchFamily="34" charset="0"/>
              <a:buChar char="•"/>
            </a:pPr>
            <a:r>
              <a:rPr lang="vi-VN" dirty="0"/>
              <a:t>Hiểu được cách tổ chức và xây dựng phần mềm bằng ngôn ngữ Java</a:t>
            </a:r>
            <a:r>
              <a:rPr lang="en-US" dirty="0"/>
              <a:t> </a:t>
            </a:r>
            <a:r>
              <a:rPr lang="en-US" dirty="0" err="1"/>
              <a:t>và</a:t>
            </a:r>
            <a:r>
              <a:rPr lang="en-US" dirty="0"/>
              <a:t> </a:t>
            </a:r>
            <a:r>
              <a:rPr lang="en-US" dirty="0" err="1"/>
              <a:t>thư</a:t>
            </a:r>
            <a:r>
              <a:rPr lang="en-US" dirty="0"/>
              <a:t> </a:t>
            </a:r>
            <a:r>
              <a:rPr lang="en-US" dirty="0" err="1"/>
              <a:t>viện</a:t>
            </a:r>
            <a:r>
              <a:rPr lang="en-US" dirty="0"/>
              <a:t> JavaFX.</a:t>
            </a:r>
          </a:p>
          <a:p>
            <a:pPr marL="342900" indent="-342900">
              <a:buFont typeface="Arial" panose="020B0604020202020204" pitchFamily="34" charset="0"/>
              <a:buChar char="•"/>
            </a:pPr>
            <a:r>
              <a:rPr lang="en-US" dirty="0" err="1"/>
              <a:t>Tiếp</a:t>
            </a:r>
            <a:r>
              <a:rPr lang="en-US" dirty="0"/>
              <a:t> </a:t>
            </a:r>
            <a:r>
              <a:rPr lang="en-US" dirty="0" err="1"/>
              <a:t>cận</a:t>
            </a:r>
            <a:r>
              <a:rPr lang="en-US" dirty="0"/>
              <a:t> </a:t>
            </a:r>
            <a:r>
              <a:rPr lang="en-US" dirty="0" err="1"/>
              <a:t>kiến</a:t>
            </a:r>
            <a:r>
              <a:rPr lang="en-US" dirty="0"/>
              <a:t> </a:t>
            </a:r>
            <a:r>
              <a:rPr lang="en-US" dirty="0" err="1"/>
              <a:t>thức</a:t>
            </a:r>
            <a:r>
              <a:rPr lang="en-US" dirty="0"/>
              <a:t> </a:t>
            </a:r>
            <a:r>
              <a:rPr lang="en-US" dirty="0" err="1"/>
              <a:t>mới</a:t>
            </a:r>
            <a:r>
              <a:rPr lang="en-US" dirty="0"/>
              <a:t> – RabbitMQ.</a:t>
            </a:r>
          </a:p>
        </p:txBody>
      </p:sp>
    </p:spTree>
    <p:extLst>
      <p:ext uri="{BB962C8B-B14F-4D97-AF65-F5344CB8AC3E}">
        <p14:creationId xmlns:p14="http://schemas.microsoft.com/office/powerpoint/2010/main" val="1646269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770F-2042-701C-9E52-D17248EFE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5B330-9567-0E3C-EDC3-D32B5B45FC6D}"/>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sp>
        <p:nvSpPr>
          <p:cNvPr id="3" name="Content Placeholder 2">
            <a:extLst>
              <a:ext uri="{FF2B5EF4-FFF2-40B4-BE49-F238E27FC236}">
                <a16:creationId xmlns:a16="http://schemas.microsoft.com/office/drawing/2014/main" id="{D8DE8F33-CD20-0097-6200-DA98674E2A44}"/>
              </a:ext>
            </a:extLst>
          </p:cNvPr>
          <p:cNvSpPr>
            <a:spLocks noGrp="1"/>
          </p:cNvSpPr>
          <p:nvPr>
            <p:ph idx="1"/>
          </p:nvPr>
        </p:nvSpPr>
        <p:spPr>
          <a:xfrm>
            <a:off x="838200" y="1350840"/>
            <a:ext cx="10515600" cy="4351338"/>
          </a:xfrm>
        </p:spPr>
        <p:txBody>
          <a:bodyPr/>
          <a:lstStyle/>
          <a:p>
            <a:pPr marL="342900" indent="-342900">
              <a:buFont typeface="Arial" panose="020B0604020202020204" pitchFamily="34" charset="0"/>
              <a:buChar char="•"/>
            </a:pPr>
            <a:r>
              <a:rPr lang="en-US" dirty="0" err="1"/>
              <a:t>Chưa</a:t>
            </a:r>
            <a:r>
              <a:rPr lang="en-US" dirty="0"/>
              <a:t> </a:t>
            </a:r>
            <a:r>
              <a:rPr lang="en-US" dirty="0" err="1"/>
              <a:t>nghiên</a:t>
            </a:r>
            <a:r>
              <a:rPr lang="en-US" dirty="0"/>
              <a:t> </a:t>
            </a:r>
            <a:r>
              <a:rPr lang="en-US" dirty="0" err="1"/>
              <a:t>cứu</a:t>
            </a:r>
            <a:r>
              <a:rPr lang="en-US" dirty="0"/>
              <a:t> </a:t>
            </a:r>
            <a:r>
              <a:rPr lang="en-US" dirty="0" err="1"/>
              <a:t>sâu</a:t>
            </a:r>
            <a:r>
              <a:rPr lang="en-US" dirty="0"/>
              <a:t> </a:t>
            </a:r>
            <a:r>
              <a:rPr lang="en-US" dirty="0" err="1"/>
              <a:t>về</a:t>
            </a:r>
            <a:r>
              <a:rPr lang="en-US" dirty="0"/>
              <a:t> </a:t>
            </a:r>
            <a:r>
              <a:rPr lang="en-US" dirty="0" err="1"/>
              <a:t>bảo</a:t>
            </a:r>
            <a:r>
              <a:rPr lang="en-US" dirty="0"/>
              <a:t> </a:t>
            </a:r>
            <a:r>
              <a:rPr lang="en-US" dirty="0" err="1"/>
              <a:t>mật</a:t>
            </a:r>
            <a:r>
              <a:rPr lang="en-US" dirty="0"/>
              <a:t> </a:t>
            </a:r>
            <a:r>
              <a:rPr lang="en-US" dirty="0" err="1"/>
              <a:t>hệ</a:t>
            </a:r>
            <a:r>
              <a:rPr lang="en-US" dirty="0"/>
              <a:t> </a:t>
            </a:r>
            <a:r>
              <a:rPr lang="en-US" dirty="0" err="1"/>
              <a:t>thống</a:t>
            </a:r>
            <a:r>
              <a:rPr lang="en-US" dirty="0"/>
              <a:t>.</a:t>
            </a:r>
          </a:p>
          <a:p>
            <a:pPr marL="342900" indent="-342900">
              <a:buFont typeface="Arial" panose="020B0604020202020204" pitchFamily="34" charset="0"/>
              <a:buChar char="•"/>
            </a:pPr>
            <a:r>
              <a:rPr lang="en-US" dirty="0" err="1"/>
              <a:t>Chưa</a:t>
            </a:r>
            <a:r>
              <a:rPr lang="en-US" dirty="0"/>
              <a:t> </a:t>
            </a:r>
            <a:r>
              <a:rPr lang="en-US" dirty="0" err="1"/>
              <a:t>tích</a:t>
            </a:r>
            <a:r>
              <a:rPr lang="en-US" dirty="0"/>
              <a:t> </a:t>
            </a:r>
            <a:r>
              <a:rPr lang="en-US" dirty="0" err="1"/>
              <a:t>hợp</a:t>
            </a:r>
            <a:r>
              <a:rPr lang="en-US" dirty="0"/>
              <a:t> </a:t>
            </a:r>
            <a:r>
              <a:rPr lang="en-US" dirty="0" err="1"/>
              <a:t>tính</a:t>
            </a:r>
            <a:r>
              <a:rPr lang="en-US" dirty="0"/>
              <a:t> </a:t>
            </a:r>
            <a:r>
              <a:rPr lang="en-US" dirty="0" err="1"/>
              <a:t>năng</a:t>
            </a:r>
            <a:r>
              <a:rPr lang="en-US" dirty="0"/>
              <a:t> </a:t>
            </a:r>
            <a:r>
              <a:rPr lang="en-US" dirty="0" err="1"/>
              <a:t>thanh</a:t>
            </a:r>
            <a:r>
              <a:rPr lang="en-US" dirty="0"/>
              <a:t> </a:t>
            </a:r>
            <a:r>
              <a:rPr lang="en-US" dirty="0" err="1"/>
              <a:t>toán</a:t>
            </a:r>
            <a:r>
              <a:rPr lang="en-US" dirty="0"/>
              <a:t>.</a:t>
            </a:r>
          </a:p>
          <a:p>
            <a:pPr marL="342900" indent="-342900">
              <a:buFont typeface="Arial" panose="020B0604020202020204" pitchFamily="34" charset="0"/>
              <a:buChar char="•"/>
            </a:pPr>
            <a:r>
              <a:rPr lang="en-US" dirty="0" err="1"/>
              <a:t>Chưa</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cũng</a:t>
            </a:r>
            <a:r>
              <a:rPr lang="en-US" dirty="0"/>
              <a:t> </a:t>
            </a:r>
            <a:r>
              <a:rPr lang="en-US" dirty="0" err="1"/>
              <a:t>như</a:t>
            </a:r>
            <a:r>
              <a:rPr lang="en-US" dirty="0"/>
              <a:t> </a:t>
            </a:r>
            <a:r>
              <a:rPr lang="en-US" dirty="0" err="1"/>
              <a:t>cấp</a:t>
            </a:r>
            <a:r>
              <a:rPr lang="en-US" dirty="0"/>
              <a:t> </a:t>
            </a:r>
            <a:r>
              <a:rPr lang="en-US" dirty="0" err="1"/>
              <a:t>quyền</a:t>
            </a:r>
            <a:r>
              <a:rPr lang="en-US" dirty="0"/>
              <a:t> </a:t>
            </a:r>
            <a:r>
              <a:rPr lang="en-US" dirty="0" err="1"/>
              <a:t>tài</a:t>
            </a:r>
            <a:r>
              <a:rPr lang="en-US" dirty="0"/>
              <a:t> </a:t>
            </a:r>
            <a:r>
              <a:rPr lang="en-US" dirty="0" err="1"/>
              <a:t>khoản</a:t>
            </a:r>
            <a:r>
              <a:rPr lang="en-US" dirty="0"/>
              <a:t>.</a:t>
            </a:r>
          </a:p>
        </p:txBody>
      </p:sp>
    </p:spTree>
    <p:extLst>
      <p:ext uri="{BB962C8B-B14F-4D97-AF65-F5344CB8AC3E}">
        <p14:creationId xmlns:p14="http://schemas.microsoft.com/office/powerpoint/2010/main" val="1068341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A7DB-F1B5-3DE5-7C9E-99008B195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4FDD-20C2-480F-F31E-7A96474337FB}"/>
              </a:ext>
            </a:extLst>
          </p:cNvPr>
          <p:cNvSpPr>
            <a:spLocks noGrp="1"/>
          </p:cNvSpPr>
          <p:nvPr>
            <p:ph type="title"/>
          </p:nvPr>
        </p:nvSpPr>
        <p:spPr/>
        <p:txBody>
          <a:bodyPr/>
          <a:lstStyle/>
          <a:p>
            <a:r>
              <a:rPr lang="en-US" dirty="0"/>
              <a:t>Tài </a:t>
            </a:r>
            <a:r>
              <a:rPr lang="en-US" dirty="0" err="1"/>
              <a:t>liệu</a:t>
            </a:r>
            <a:r>
              <a:rPr lang="en-US" dirty="0"/>
              <a:t> </a:t>
            </a:r>
            <a:r>
              <a:rPr lang="en-US" dirty="0" err="1"/>
              <a:t>tham</a:t>
            </a:r>
            <a:r>
              <a:rPr lang="en-US" dirty="0"/>
              <a:t> </a:t>
            </a:r>
            <a:r>
              <a:rPr lang="en-US" dirty="0" err="1"/>
              <a:t>khảo</a:t>
            </a:r>
            <a:endParaRPr lang="en-US" dirty="0"/>
          </a:p>
        </p:txBody>
      </p:sp>
      <p:sp>
        <p:nvSpPr>
          <p:cNvPr id="3" name="Content Placeholder 2">
            <a:extLst>
              <a:ext uri="{FF2B5EF4-FFF2-40B4-BE49-F238E27FC236}">
                <a16:creationId xmlns:a16="http://schemas.microsoft.com/office/drawing/2014/main" id="{3003469D-B284-D35A-78FB-D8FC443D548F}"/>
              </a:ext>
            </a:extLst>
          </p:cNvPr>
          <p:cNvSpPr>
            <a:spLocks noGrp="1"/>
          </p:cNvSpPr>
          <p:nvPr>
            <p:ph idx="1"/>
          </p:nvPr>
        </p:nvSpPr>
        <p:spPr>
          <a:xfrm>
            <a:off x="838200" y="1253331"/>
            <a:ext cx="10515600" cy="4351338"/>
          </a:xfrm>
        </p:spPr>
        <p:txBody>
          <a:bodyPr>
            <a:normAutofit/>
          </a:bodyPr>
          <a:lstStyle/>
          <a:p>
            <a:pPr algn="l"/>
            <a:r>
              <a:rPr lang="vi-VN" dirty="0">
                <a:effectLst/>
              </a:rPr>
              <a:t>System W. W. (không ngày). </a:t>
            </a:r>
            <a:r>
              <a:rPr lang="vi-VN" i="1" dirty="0">
                <a:effectLst/>
              </a:rPr>
              <a:t>[INFOGRAPHIC] XU HƯỚNG XEM PHIM TẠI RẠP Ở THÀNH PHỐ HỒ CHÍ MINH VÀ HÀ NỘI | Vinaresearch</a:t>
            </a:r>
            <a:r>
              <a:rPr lang="vi-VN" dirty="0">
                <a:effectLst/>
              </a:rPr>
              <a:t>. Vinaresearch - Top Online Research in Vietnam. </a:t>
            </a:r>
            <a:r>
              <a:rPr lang="vi-VN" dirty="0">
                <a:effectLst/>
                <a:hlinkClick r:id="rId2"/>
              </a:rPr>
              <a:t>https://vinaresearch.net</a:t>
            </a:r>
            <a:endParaRPr lang="vi-VN" dirty="0">
              <a:effectLst/>
            </a:endParaRPr>
          </a:p>
          <a:p>
            <a:r>
              <a:rPr lang="en-US" dirty="0">
                <a:effectLst/>
              </a:rPr>
              <a:t>Nguyên T. X. (2024, </a:t>
            </a:r>
            <a:r>
              <a:rPr lang="en-US" dirty="0" err="1">
                <a:effectLst/>
              </a:rPr>
              <a:t>Tháng</a:t>
            </a:r>
            <a:r>
              <a:rPr lang="en-US" dirty="0">
                <a:effectLst/>
              </a:rPr>
              <a:t> </a:t>
            </a:r>
            <a:r>
              <a:rPr lang="en-US" dirty="0" err="1">
                <a:effectLst/>
              </a:rPr>
              <a:t>Chín</a:t>
            </a:r>
            <a:r>
              <a:rPr lang="en-US" dirty="0">
                <a:effectLst/>
              </a:rPr>
              <a:t> 27). Java </a:t>
            </a:r>
            <a:r>
              <a:rPr lang="en-US" dirty="0" err="1">
                <a:effectLst/>
              </a:rPr>
              <a:t>là</a:t>
            </a:r>
            <a:r>
              <a:rPr lang="en-US" dirty="0">
                <a:effectLst/>
              </a:rPr>
              <a:t> </a:t>
            </a:r>
            <a:r>
              <a:rPr lang="en-US" dirty="0" err="1">
                <a:effectLst/>
              </a:rPr>
              <a:t>gì</a:t>
            </a:r>
            <a:r>
              <a:rPr lang="en-US" dirty="0">
                <a:effectLst/>
              </a:rPr>
              <a:t>? </a:t>
            </a:r>
            <a:r>
              <a:rPr lang="en-US" dirty="0" err="1">
                <a:effectLst/>
              </a:rPr>
              <a:t>Tổng</a:t>
            </a:r>
            <a:r>
              <a:rPr lang="en-US" dirty="0">
                <a:effectLst/>
              </a:rPr>
              <a:t> </a:t>
            </a:r>
            <a:r>
              <a:rPr lang="en-US" dirty="0" err="1">
                <a:effectLst/>
              </a:rPr>
              <a:t>quan</a:t>
            </a:r>
            <a:r>
              <a:rPr lang="en-US" dirty="0">
                <a:effectLst/>
              </a:rPr>
              <a:t> </a:t>
            </a:r>
            <a:r>
              <a:rPr lang="en-US" dirty="0" err="1">
                <a:effectLst/>
              </a:rPr>
              <a:t>về</a:t>
            </a:r>
            <a:r>
              <a:rPr lang="en-US" dirty="0">
                <a:effectLst/>
              </a:rPr>
              <a:t> </a:t>
            </a:r>
            <a:r>
              <a:rPr lang="en-US" dirty="0" err="1">
                <a:effectLst/>
              </a:rPr>
              <a:t>ngôn</a:t>
            </a:r>
            <a:r>
              <a:rPr lang="en-US" dirty="0">
                <a:effectLst/>
              </a:rPr>
              <a:t> </a:t>
            </a:r>
            <a:r>
              <a:rPr lang="en-US" dirty="0" err="1">
                <a:effectLst/>
              </a:rPr>
              <a:t>ngữ</a:t>
            </a:r>
            <a:r>
              <a:rPr lang="en-US" dirty="0">
                <a:effectLst/>
              </a:rPr>
              <a:t> </a:t>
            </a:r>
            <a:r>
              <a:rPr lang="en-US" dirty="0" err="1">
                <a:effectLst/>
              </a:rPr>
              <a:t>lập</a:t>
            </a:r>
            <a:r>
              <a:rPr lang="en-US" dirty="0">
                <a:effectLst/>
              </a:rPr>
              <a:t> </a:t>
            </a:r>
            <a:r>
              <a:rPr lang="en-US" dirty="0" err="1">
                <a:effectLst/>
              </a:rPr>
              <a:t>trình</a:t>
            </a:r>
            <a:r>
              <a:rPr lang="en-US" dirty="0">
                <a:effectLst/>
              </a:rPr>
              <a:t> Java. </a:t>
            </a:r>
            <a:r>
              <a:rPr lang="en-US" dirty="0">
                <a:effectLst/>
                <a:hlinkClick r:id="rId3"/>
              </a:rPr>
              <a:t>https://web2u.vn/java-la-gi/</a:t>
            </a:r>
            <a:endParaRPr lang="en-US" dirty="0">
              <a:effectLst/>
            </a:endParaRPr>
          </a:p>
          <a:p>
            <a:r>
              <a:rPr lang="en-US" dirty="0">
                <a:effectLst/>
              </a:rPr>
              <a:t>Tiến C. L. V. (2022, </a:t>
            </a:r>
            <a:r>
              <a:rPr lang="en-US" dirty="0" err="1">
                <a:effectLst/>
              </a:rPr>
              <a:t>Tháng</a:t>
            </a:r>
            <a:r>
              <a:rPr lang="en-US" dirty="0">
                <a:effectLst/>
              </a:rPr>
              <a:t> </a:t>
            </a:r>
            <a:r>
              <a:rPr lang="en-US" dirty="0" err="1">
                <a:effectLst/>
              </a:rPr>
              <a:t>Chín</a:t>
            </a:r>
            <a:r>
              <a:rPr lang="en-US" dirty="0">
                <a:effectLst/>
              </a:rPr>
              <a:t> 12). </a:t>
            </a:r>
            <a:r>
              <a:rPr lang="en-US" i="1" dirty="0">
                <a:effectLst/>
              </a:rPr>
              <a:t>JavaFX </a:t>
            </a:r>
            <a:r>
              <a:rPr lang="en-US" i="1" dirty="0" err="1">
                <a:effectLst/>
              </a:rPr>
              <a:t>là</a:t>
            </a:r>
            <a:r>
              <a:rPr lang="en-US" i="1" dirty="0">
                <a:effectLst/>
              </a:rPr>
              <a:t> </a:t>
            </a:r>
            <a:r>
              <a:rPr lang="en-US" i="1" dirty="0" err="1">
                <a:effectLst/>
              </a:rPr>
              <a:t>gì</a:t>
            </a:r>
            <a:r>
              <a:rPr lang="en-US" i="1" dirty="0">
                <a:effectLst/>
              </a:rPr>
              <a:t>? </a:t>
            </a:r>
            <a:r>
              <a:rPr lang="en-US" i="1" dirty="0" err="1">
                <a:effectLst/>
              </a:rPr>
              <a:t>Tìm</a:t>
            </a:r>
            <a:r>
              <a:rPr lang="en-US" i="1" dirty="0">
                <a:effectLst/>
              </a:rPr>
              <a:t> </a:t>
            </a:r>
            <a:r>
              <a:rPr lang="en-US" i="1" dirty="0" err="1">
                <a:effectLst/>
              </a:rPr>
              <a:t>hiểu</a:t>
            </a:r>
            <a:r>
              <a:rPr lang="en-US" i="1" dirty="0">
                <a:effectLst/>
              </a:rPr>
              <a:t> </a:t>
            </a:r>
            <a:r>
              <a:rPr lang="en-US" i="1" dirty="0" err="1">
                <a:effectLst/>
              </a:rPr>
              <a:t>từ</a:t>
            </a:r>
            <a:r>
              <a:rPr lang="en-US" i="1" dirty="0">
                <a:effectLst/>
              </a:rPr>
              <a:t> A - Z </a:t>
            </a:r>
            <a:r>
              <a:rPr lang="en-US" i="1" dirty="0" err="1">
                <a:effectLst/>
              </a:rPr>
              <a:t>ngôn</a:t>
            </a:r>
            <a:r>
              <a:rPr lang="en-US" i="1" dirty="0">
                <a:effectLst/>
              </a:rPr>
              <a:t> </a:t>
            </a:r>
            <a:r>
              <a:rPr lang="en-US" i="1" dirty="0" err="1">
                <a:effectLst/>
              </a:rPr>
              <a:t>ngữ</a:t>
            </a:r>
            <a:r>
              <a:rPr lang="en-US" i="1" dirty="0">
                <a:effectLst/>
              </a:rPr>
              <a:t> </a:t>
            </a:r>
            <a:r>
              <a:rPr lang="en-US" i="1" dirty="0" err="1">
                <a:effectLst/>
              </a:rPr>
              <a:t>lập</a:t>
            </a:r>
            <a:r>
              <a:rPr lang="en-US" i="1" dirty="0">
                <a:effectLst/>
              </a:rPr>
              <a:t> </a:t>
            </a:r>
            <a:r>
              <a:rPr lang="en-US" i="1" dirty="0" err="1">
                <a:effectLst/>
              </a:rPr>
              <a:t>trình</a:t>
            </a:r>
            <a:r>
              <a:rPr lang="en-US" i="1" dirty="0">
                <a:effectLst/>
              </a:rPr>
              <a:t> JavaFX</a:t>
            </a:r>
            <a:r>
              <a:rPr lang="en-US" dirty="0">
                <a:effectLst/>
              </a:rPr>
              <a:t>. </a:t>
            </a:r>
            <a:r>
              <a:rPr lang="en-US" dirty="0">
                <a:effectLst/>
                <a:hlinkClick r:id="rId4"/>
              </a:rPr>
              <a:t>https://vietnix.vn/javafx-la-gi/</a:t>
            </a:r>
            <a:endParaRPr lang="en-US" dirty="0">
              <a:effectLst/>
            </a:endParaRPr>
          </a:p>
          <a:p>
            <a:pPr algn="l"/>
            <a:endParaRPr lang="vi-VN" dirty="0">
              <a:effectLst/>
            </a:endParaRPr>
          </a:p>
        </p:txBody>
      </p:sp>
    </p:spTree>
    <p:extLst>
      <p:ext uri="{BB962C8B-B14F-4D97-AF65-F5344CB8AC3E}">
        <p14:creationId xmlns:p14="http://schemas.microsoft.com/office/powerpoint/2010/main" val="4045578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5352A28-6241-038A-C9CE-547DCC877F9A}"/>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788" r="1788"/>
          <a:stretch>
            <a:fillRect/>
          </a:stretch>
        </p:blipFill>
        <p:spPr/>
      </p:pic>
      <p:sp>
        <p:nvSpPr>
          <p:cNvPr id="3" name="Title 2">
            <a:extLst>
              <a:ext uri="{FF2B5EF4-FFF2-40B4-BE49-F238E27FC236}">
                <a16:creationId xmlns:a16="http://schemas.microsoft.com/office/drawing/2014/main" id="{A904581F-8973-0C84-291E-542AFB439C4F}"/>
              </a:ext>
            </a:extLst>
          </p:cNvPr>
          <p:cNvSpPr>
            <a:spLocks noGrp="1"/>
          </p:cNvSpPr>
          <p:nvPr>
            <p:ph type="ctrTitle"/>
          </p:nvPr>
        </p:nvSpPr>
        <p:spPr/>
        <p:txBody>
          <a:bodyPr/>
          <a:lstStyle/>
          <a:p>
            <a:r>
              <a:rPr lang="en-US" dirty="0"/>
              <a:t>DEMO SẢN PHẨM</a:t>
            </a:r>
          </a:p>
        </p:txBody>
      </p:sp>
      <p:sp>
        <p:nvSpPr>
          <p:cNvPr id="4" name="Subtitle 3">
            <a:extLst>
              <a:ext uri="{FF2B5EF4-FFF2-40B4-BE49-F238E27FC236}">
                <a16:creationId xmlns:a16="http://schemas.microsoft.com/office/drawing/2014/main" id="{064DBEAB-3C67-BC6D-B59C-AC9B97F5F3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3526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1443567" y="1773238"/>
            <a:ext cx="10029565" cy="1655762"/>
          </a:xfrm>
        </p:spPr>
        <p:txBody>
          <a:bodyPr/>
          <a:lstStyle/>
          <a:p>
            <a:r>
              <a:rPr lang="en-US" dirty="0"/>
              <a:t>GIỚI THIỆU ĐỀ TÀI</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1443566" y="3428999"/>
            <a:ext cx="10029565" cy="796491"/>
          </a:xfrm>
        </p:spPr>
        <p:txBody>
          <a:bodyPr/>
          <a:lstStyle/>
          <a:p>
            <a:endParaRPr lang="en-US"/>
          </a:p>
        </p:txBody>
      </p:sp>
    </p:spTree>
    <p:extLst>
      <p:ext uri="{BB962C8B-B14F-4D97-AF65-F5344CB8AC3E}">
        <p14:creationId xmlns:p14="http://schemas.microsoft.com/office/powerpoint/2010/main" val="220335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a:t>Xu </a:t>
            </a:r>
            <a:r>
              <a:rPr lang="en-US" dirty="0" err="1"/>
              <a:t>hướng</a:t>
            </a:r>
            <a:r>
              <a:rPr lang="en-US" dirty="0"/>
              <a:t>, </a:t>
            </a:r>
            <a:r>
              <a:rPr lang="en-US" dirty="0" err="1"/>
              <a:t>nhu</a:t>
            </a:r>
            <a:r>
              <a:rPr lang="en-US" dirty="0"/>
              <a:t> </a:t>
            </a:r>
            <a:r>
              <a:rPr lang="en-US" dirty="0" err="1"/>
              <a:t>cầu</a:t>
            </a:r>
            <a:r>
              <a:rPr lang="en-US" dirty="0"/>
              <a:t> </a:t>
            </a:r>
            <a:r>
              <a:rPr lang="en-US" dirty="0" err="1"/>
              <a:t>giải</a:t>
            </a:r>
            <a:r>
              <a:rPr lang="en-US" dirty="0"/>
              <a:t> </a:t>
            </a:r>
            <a:r>
              <a:rPr lang="en-US" dirty="0" err="1"/>
              <a:t>trí</a:t>
            </a:r>
            <a:r>
              <a:rPr lang="en-US" dirty="0"/>
              <a:t> </a:t>
            </a:r>
            <a:r>
              <a:rPr lang="en-US" dirty="0" err="1"/>
              <a:t>của</a:t>
            </a:r>
            <a:r>
              <a:rPr lang="en-US" dirty="0"/>
              <a:t> </a:t>
            </a:r>
            <a:r>
              <a:rPr lang="en-US" dirty="0" err="1"/>
              <a:t>xã</a:t>
            </a:r>
            <a:r>
              <a:rPr lang="en-US" dirty="0"/>
              <a:t> </a:t>
            </a:r>
            <a:r>
              <a:rPr lang="en-US" dirty="0" err="1"/>
              <a:t>hội</a:t>
            </a:r>
            <a:r>
              <a:rPr lang="en-US" dirty="0"/>
              <a:t>.</a:t>
            </a:r>
          </a:p>
        </p:txBody>
      </p:sp>
    </p:spTree>
    <p:extLst>
      <p:ext uri="{BB962C8B-B14F-4D97-AF65-F5344CB8AC3E}">
        <p14:creationId xmlns:p14="http://schemas.microsoft.com/office/powerpoint/2010/main" val="27062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DAF4-A1C1-4CD5-59EF-1A0C30E75F3D}"/>
              </a:ext>
            </a:extLst>
          </p:cNvPr>
          <p:cNvSpPr>
            <a:spLocks noGrp="1"/>
          </p:cNvSpPr>
          <p:nvPr>
            <p:ph type="title"/>
          </p:nvPr>
        </p:nvSpPr>
        <p:spPr/>
        <p:txBody>
          <a:bodyPr/>
          <a:lstStyle/>
          <a:p>
            <a:r>
              <a:rPr lang="en-US" dirty="0"/>
              <a:t>Xu </a:t>
            </a:r>
            <a:r>
              <a:rPr lang="en-US" dirty="0" err="1"/>
              <a:t>hướng</a:t>
            </a:r>
            <a:r>
              <a:rPr lang="en-US" dirty="0"/>
              <a:t> </a:t>
            </a:r>
            <a:r>
              <a:rPr lang="en-US" dirty="0" err="1"/>
              <a:t>xem</a:t>
            </a:r>
            <a:r>
              <a:rPr lang="en-US" dirty="0"/>
              <a:t> </a:t>
            </a:r>
            <a:r>
              <a:rPr lang="en-US" dirty="0" err="1"/>
              <a:t>phim</a:t>
            </a:r>
            <a:r>
              <a:rPr lang="en-US" dirty="0"/>
              <a:t> </a:t>
            </a:r>
            <a:r>
              <a:rPr lang="en-US" dirty="0" err="1"/>
              <a:t>tại</a:t>
            </a:r>
            <a:r>
              <a:rPr lang="en-US" dirty="0"/>
              <a:t> </a:t>
            </a:r>
            <a:r>
              <a:rPr lang="en-US" dirty="0" err="1"/>
              <a:t>rạp</a:t>
            </a:r>
            <a:endParaRPr lang="en-US" dirty="0"/>
          </a:p>
        </p:txBody>
      </p:sp>
      <p:pic>
        <p:nvPicPr>
          <p:cNvPr id="1026" name="Picture 2" descr="HƯỚNG PHÁT TRIỂN THỊ TRƯỜNG RẠP CHIẾU PHIM VIỆT">
            <a:extLst>
              <a:ext uri="{FF2B5EF4-FFF2-40B4-BE49-F238E27FC236}">
                <a16:creationId xmlns:a16="http://schemas.microsoft.com/office/drawing/2014/main" id="{E5335A2C-EC01-7C3C-BBE4-566041BC5B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3009" y="1157410"/>
            <a:ext cx="732598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DB4784-415C-54FA-C7CF-5B990640701F}"/>
              </a:ext>
            </a:extLst>
          </p:cNvPr>
          <p:cNvSpPr txBox="1"/>
          <p:nvPr/>
        </p:nvSpPr>
        <p:spPr>
          <a:xfrm>
            <a:off x="1046285" y="5700590"/>
            <a:ext cx="10515599" cy="1128514"/>
          </a:xfrm>
          <a:prstGeom prst="rect">
            <a:avLst/>
          </a:prstGeom>
          <a:noFill/>
        </p:spPr>
        <p:txBody>
          <a:bodyPr wrap="square" rtlCol="0">
            <a:spAutoFit/>
          </a:bodyPr>
          <a:lstStyle/>
          <a:p>
            <a:pPr algn="ctr" rtl="0">
              <a:spcAft>
                <a:spcPts val="750"/>
              </a:spcAft>
              <a:buNone/>
            </a:pPr>
            <a:r>
              <a:rPr lang="en-US" b="0" i="1" dirty="0" err="1">
                <a:solidFill>
                  <a:srgbClr val="333333"/>
                </a:solidFill>
                <a:effectLst/>
                <a:latin typeface="Readex Pro" panose="020B0604020202020204" charset="-78"/>
                <a:cs typeface="Readex Pro" panose="020B0604020202020204" charset="-78"/>
              </a:rPr>
              <a:t>Hình</a:t>
            </a:r>
            <a:r>
              <a:rPr lang="en-US" b="0" i="1" dirty="0">
                <a:solidFill>
                  <a:srgbClr val="333333"/>
                </a:solidFill>
                <a:effectLst/>
                <a:latin typeface="Readex Pro" panose="020B0604020202020204" charset="-78"/>
                <a:cs typeface="Readex Pro" panose="020B0604020202020204" charset="-78"/>
              </a:rPr>
              <a:t> 1.</a:t>
            </a:r>
            <a:r>
              <a:rPr lang="vi-VN" b="0" i="1" dirty="0">
                <a:solidFill>
                  <a:srgbClr val="333333"/>
                </a:solidFill>
                <a:effectLst/>
                <a:latin typeface="Readex Pro" panose="020B0604020202020204" charset="-78"/>
                <a:cs typeface="Readex Pro" panose="020B0604020202020204" charset="-78"/>
              </a:rPr>
              <a:t>Thị trường</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rạp</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chiếu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phim từ</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2019</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đến</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nửa</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đầu</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năm</a:t>
            </a:r>
            <a:r>
              <a:rPr lang="vi-VN" b="1" i="1" dirty="0">
                <a:solidFill>
                  <a:srgbClr val="333333"/>
                </a:solidFill>
                <a:effectLst/>
                <a:latin typeface="Readex Pro" panose="020B0604020202020204" charset="-78"/>
                <a:cs typeface="Readex Pro" panose="020B0604020202020204" charset="-78"/>
              </a:rPr>
              <a:t> </a:t>
            </a:r>
            <a:r>
              <a:rPr lang="vi-VN" b="0" i="1" dirty="0">
                <a:solidFill>
                  <a:srgbClr val="333333"/>
                </a:solidFill>
                <a:effectLst/>
                <a:latin typeface="Readex Pro" panose="020B0604020202020204" charset="-78"/>
                <a:cs typeface="Readex Pro" panose="020B0604020202020204" charset="-78"/>
              </a:rPr>
              <a:t>2023</a:t>
            </a:r>
            <a:endParaRPr lang="vi-VN" b="0" i="0" dirty="0">
              <a:solidFill>
                <a:srgbClr val="333333"/>
              </a:solidFill>
              <a:effectLst/>
              <a:latin typeface="Readex Pro" panose="020B0604020202020204" charset="-78"/>
              <a:cs typeface="Readex Pro" panose="020B0604020202020204" charset="-78"/>
            </a:endParaRPr>
          </a:p>
          <a:p>
            <a:pPr algn="ctr" rtl="0">
              <a:spcAft>
                <a:spcPts val="750"/>
              </a:spcAft>
            </a:pPr>
            <a:r>
              <a:rPr lang="vi-VN" b="0" i="0" dirty="0">
                <a:solidFill>
                  <a:srgbClr val="333333"/>
                </a:solidFill>
                <a:effectLst/>
                <a:latin typeface="Readex Pro" panose="020B0604020202020204" charset="-78"/>
                <a:cs typeface="Readex Pro" panose="020B0604020202020204" charset="-78"/>
              </a:rPr>
              <a:t>(Nguồn:</a:t>
            </a:r>
            <a:r>
              <a:rPr lang="vi-VN" b="1" i="0" dirty="0">
                <a:solidFill>
                  <a:srgbClr val="333333"/>
                </a:solidFill>
                <a:effectLst/>
                <a:latin typeface="Readex Pro" panose="020B0604020202020204" charset="-78"/>
                <a:cs typeface="Readex Pro" panose="020B0604020202020204" charset="-78"/>
              </a:rPr>
              <a:t> </a:t>
            </a:r>
            <a:r>
              <a:rPr lang="vi-VN" b="0" i="0" dirty="0">
                <a:solidFill>
                  <a:srgbClr val="333333"/>
                </a:solidFill>
                <a:effectLst/>
                <a:latin typeface="Readex Pro" panose="020B0604020202020204" charset="-78"/>
                <a:cs typeface="Readex Pro" panose="020B0604020202020204" charset="-78"/>
              </a:rPr>
              <a:t>Box Office Việt Nam).</a:t>
            </a:r>
          </a:p>
          <a:p>
            <a:endParaRPr lang="en-US" dirty="0"/>
          </a:p>
        </p:txBody>
      </p:sp>
    </p:spTree>
    <p:extLst>
      <p:ext uri="{BB962C8B-B14F-4D97-AF65-F5344CB8AC3E}">
        <p14:creationId xmlns:p14="http://schemas.microsoft.com/office/powerpoint/2010/main" val="88446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9570-CD58-BED7-99A1-B0E0659A01C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0D43D4D-35F5-9867-8B4A-563DC90096AE}"/>
              </a:ext>
            </a:extLst>
          </p:cNvPr>
          <p:cNvPicPr>
            <a:picLocks noChangeAspect="1"/>
          </p:cNvPicPr>
          <p:nvPr/>
        </p:nvPicPr>
        <p:blipFill>
          <a:blip r:embed="rId2"/>
          <a:stretch>
            <a:fillRect/>
          </a:stretch>
        </p:blipFill>
        <p:spPr>
          <a:xfrm>
            <a:off x="3533805" y="515493"/>
            <a:ext cx="5124390" cy="5000538"/>
          </a:xfrm>
          <a:prstGeom prst="rect">
            <a:avLst/>
          </a:prstGeom>
        </p:spPr>
      </p:pic>
      <p:sp>
        <p:nvSpPr>
          <p:cNvPr id="11" name="TextBox 10">
            <a:extLst>
              <a:ext uri="{FF2B5EF4-FFF2-40B4-BE49-F238E27FC236}">
                <a16:creationId xmlns:a16="http://schemas.microsoft.com/office/drawing/2014/main" id="{454BB41E-9943-15D7-64E0-5130272E9B38}"/>
              </a:ext>
            </a:extLst>
          </p:cNvPr>
          <p:cNvSpPr txBox="1"/>
          <p:nvPr/>
        </p:nvSpPr>
        <p:spPr>
          <a:xfrm>
            <a:off x="1046285" y="5700590"/>
            <a:ext cx="10515599" cy="1128514"/>
          </a:xfrm>
          <a:prstGeom prst="rect">
            <a:avLst/>
          </a:prstGeom>
          <a:noFill/>
        </p:spPr>
        <p:txBody>
          <a:bodyPr wrap="square" rtlCol="0">
            <a:spAutoFit/>
          </a:bodyPr>
          <a:lstStyle/>
          <a:p>
            <a:pPr algn="ctr" rtl="0">
              <a:spcAft>
                <a:spcPts val="750"/>
              </a:spcAft>
              <a:buNone/>
            </a:pPr>
            <a:r>
              <a:rPr lang="en-US" b="0" i="1" dirty="0" err="1">
                <a:solidFill>
                  <a:srgbClr val="333333"/>
                </a:solidFill>
                <a:effectLst/>
                <a:latin typeface="Readex Pro" panose="020B0604020202020204" charset="-78"/>
                <a:cs typeface="Readex Pro" panose="020B0604020202020204" charset="-78"/>
              </a:rPr>
              <a:t>Hình</a:t>
            </a:r>
            <a:r>
              <a:rPr lang="en-US" b="0" i="1" dirty="0">
                <a:solidFill>
                  <a:srgbClr val="333333"/>
                </a:solidFill>
                <a:effectLst/>
                <a:latin typeface="Readex Pro" panose="020B0604020202020204" charset="-78"/>
                <a:cs typeface="Readex Pro" panose="020B0604020202020204" charset="-78"/>
              </a:rPr>
              <a:t> 2. Báo </a:t>
            </a:r>
            <a:r>
              <a:rPr lang="en-US" b="0" i="1" dirty="0" err="1">
                <a:solidFill>
                  <a:srgbClr val="333333"/>
                </a:solidFill>
                <a:effectLst/>
                <a:latin typeface="Readex Pro" panose="020B0604020202020204" charset="-78"/>
                <a:cs typeface="Readex Pro" panose="020B0604020202020204" charset="-78"/>
              </a:rPr>
              <a:t>cáo</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khảo</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sát</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thị</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trường</a:t>
            </a:r>
            <a:r>
              <a:rPr lang="en-US" b="0" i="1" dirty="0">
                <a:solidFill>
                  <a:srgbClr val="333333"/>
                </a:solidFill>
                <a:effectLst/>
                <a:latin typeface="Readex Pro" panose="020B0604020202020204" charset="-78"/>
                <a:cs typeface="Readex Pro" panose="020B0604020202020204" charset="-78"/>
              </a:rPr>
              <a:t> </a:t>
            </a:r>
            <a:r>
              <a:rPr lang="en-US" b="0" i="1" dirty="0" err="1">
                <a:solidFill>
                  <a:srgbClr val="333333"/>
                </a:solidFill>
                <a:effectLst/>
                <a:latin typeface="Readex Pro" panose="020B0604020202020204" charset="-78"/>
                <a:cs typeface="Readex Pro" panose="020B0604020202020204" charset="-78"/>
              </a:rPr>
              <a:t>năm</a:t>
            </a:r>
            <a:r>
              <a:rPr lang="en-US" b="0" i="1" dirty="0">
                <a:solidFill>
                  <a:srgbClr val="333333"/>
                </a:solidFill>
                <a:effectLst/>
                <a:latin typeface="Readex Pro" panose="020B0604020202020204" charset="-78"/>
                <a:cs typeface="Readex Pro" panose="020B0604020202020204" charset="-78"/>
              </a:rPr>
              <a:t> 2016</a:t>
            </a:r>
            <a:endParaRPr lang="vi-VN" b="0" i="0" dirty="0">
              <a:solidFill>
                <a:srgbClr val="333333"/>
              </a:solidFill>
              <a:effectLst/>
              <a:latin typeface="Readex Pro" panose="020B0604020202020204" charset="-78"/>
              <a:cs typeface="Readex Pro" panose="020B0604020202020204" charset="-78"/>
            </a:endParaRPr>
          </a:p>
          <a:p>
            <a:pPr algn="ctr" rtl="0">
              <a:spcAft>
                <a:spcPts val="750"/>
              </a:spcAft>
            </a:pPr>
            <a:r>
              <a:rPr lang="vi-VN" b="0" i="0" dirty="0">
                <a:solidFill>
                  <a:srgbClr val="333333"/>
                </a:solidFill>
                <a:effectLst/>
                <a:latin typeface="Readex Pro" panose="020B0604020202020204" charset="-78"/>
                <a:cs typeface="Readex Pro" panose="020B0604020202020204" charset="-78"/>
              </a:rPr>
              <a:t>(Nguồn:</a:t>
            </a:r>
            <a:r>
              <a:rPr lang="vi-VN" b="1" i="0" dirty="0">
                <a:solidFill>
                  <a:srgbClr val="333333"/>
                </a:solidFill>
                <a:effectLst/>
                <a:latin typeface="Readex Pro" panose="020B0604020202020204" charset="-78"/>
                <a:cs typeface="Readex Pro" panose="020B0604020202020204" charset="-78"/>
              </a:rPr>
              <a:t> </a:t>
            </a:r>
            <a:r>
              <a:rPr lang="en-US" b="1" i="0" dirty="0" err="1">
                <a:solidFill>
                  <a:srgbClr val="333333"/>
                </a:solidFill>
                <a:effectLst/>
                <a:latin typeface="Readex Pro" panose="020B0604020202020204" charset="-78"/>
                <a:cs typeface="Readex Pro" panose="020B0604020202020204" charset="-78"/>
              </a:rPr>
              <a:t>vinaresearch</a:t>
            </a:r>
            <a:r>
              <a:rPr lang="vi-VN" b="0" i="0" dirty="0">
                <a:solidFill>
                  <a:srgbClr val="333333"/>
                </a:solidFill>
                <a:effectLst/>
                <a:latin typeface="Readex Pro" panose="020B0604020202020204" charset="-78"/>
                <a:cs typeface="Readex Pro" panose="020B0604020202020204" charset="-78"/>
              </a:rPr>
              <a:t>).</a:t>
            </a:r>
          </a:p>
          <a:p>
            <a:endParaRPr lang="en-US" dirty="0"/>
          </a:p>
        </p:txBody>
      </p:sp>
    </p:spTree>
    <p:extLst>
      <p:ext uri="{BB962C8B-B14F-4D97-AF65-F5344CB8AC3E}">
        <p14:creationId xmlns:p14="http://schemas.microsoft.com/office/powerpoint/2010/main" val="108300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0EC0-1552-128D-1BE7-9BC4597D8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EE1C3-E88B-5B6C-403B-A09C6D111B05}"/>
              </a:ext>
            </a:extLst>
          </p:cNvPr>
          <p:cNvSpPr>
            <a:spLocks noGrp="1"/>
          </p:cNvSpPr>
          <p:nvPr>
            <p:ph type="title"/>
          </p:nvPr>
        </p:nvSpPr>
        <p:spPr/>
        <p:txBody>
          <a:bodyPr/>
          <a:lstStyle/>
          <a:p>
            <a:r>
              <a:rPr lang="en-US" dirty="0" err="1"/>
              <a:t>Hạn</a:t>
            </a:r>
            <a:r>
              <a:rPr lang="en-US" dirty="0"/>
              <a:t> </a:t>
            </a:r>
            <a:r>
              <a:rPr lang="en-US" dirty="0" err="1"/>
              <a:t>chế</a:t>
            </a:r>
            <a:endParaRPr lang="en-US" dirty="0"/>
          </a:p>
        </p:txBody>
      </p:sp>
      <p:pic>
        <p:nvPicPr>
          <p:cNvPr id="6" name="Content Placeholder 5">
            <a:extLst>
              <a:ext uri="{FF2B5EF4-FFF2-40B4-BE49-F238E27FC236}">
                <a16:creationId xmlns:a16="http://schemas.microsoft.com/office/drawing/2014/main" id="{4775A807-6E7E-44BD-5790-6F1E5A961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77" y="1205006"/>
            <a:ext cx="4866869" cy="4191000"/>
          </a:xfrm>
        </p:spPr>
      </p:pic>
      <p:pic>
        <p:nvPicPr>
          <p:cNvPr id="8" name="Picture 7">
            <a:extLst>
              <a:ext uri="{FF2B5EF4-FFF2-40B4-BE49-F238E27FC236}">
                <a16:creationId xmlns:a16="http://schemas.microsoft.com/office/drawing/2014/main" id="{C5DE699F-D0A9-4F96-08E7-E0C2AAC73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908" y="1205007"/>
            <a:ext cx="6782413" cy="4191000"/>
          </a:xfrm>
          <a:prstGeom prst="rect">
            <a:avLst/>
          </a:prstGeom>
        </p:spPr>
      </p:pic>
      <p:sp>
        <p:nvSpPr>
          <p:cNvPr id="3" name="TextBox 2">
            <a:extLst>
              <a:ext uri="{FF2B5EF4-FFF2-40B4-BE49-F238E27FC236}">
                <a16:creationId xmlns:a16="http://schemas.microsoft.com/office/drawing/2014/main" id="{8016A46E-86EB-2F04-6DE8-EA6EF98EE352}"/>
              </a:ext>
            </a:extLst>
          </p:cNvPr>
          <p:cNvSpPr txBox="1"/>
          <p:nvPr/>
        </p:nvSpPr>
        <p:spPr>
          <a:xfrm>
            <a:off x="4008858" y="5732584"/>
            <a:ext cx="4855816" cy="369332"/>
          </a:xfrm>
          <a:prstGeom prst="rect">
            <a:avLst/>
          </a:prstGeom>
          <a:noFill/>
        </p:spPr>
        <p:txBody>
          <a:bodyPr wrap="none" rtlCol="0">
            <a:spAutoFit/>
          </a:bodyPr>
          <a:lstStyle/>
          <a:p>
            <a:r>
              <a:rPr lang="en-US" dirty="0" err="1">
                <a:latin typeface="Readex Pro" panose="020B0604020202020204" charset="-78"/>
                <a:cs typeface="Readex Pro" panose="020B0604020202020204" charset="-78"/>
              </a:rPr>
              <a:t>Hình</a:t>
            </a:r>
            <a:r>
              <a:rPr lang="en-US" dirty="0">
                <a:latin typeface="Readex Pro" panose="020B0604020202020204" charset="-78"/>
                <a:cs typeface="Readex Pro" panose="020B0604020202020204" charset="-78"/>
              </a:rPr>
              <a:t> 3. </a:t>
            </a:r>
            <a:r>
              <a:rPr lang="en-US" dirty="0" err="1">
                <a:latin typeface="Readex Pro" panose="020B0604020202020204" charset="-78"/>
                <a:cs typeface="Readex Pro" panose="020B0604020202020204" charset="-78"/>
              </a:rPr>
              <a:t>Hạn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chế</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của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mua</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vé</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truyền</a:t>
            </a:r>
            <a:r>
              <a:rPr lang="en-US" dirty="0">
                <a:latin typeface="Readex Pro" panose="020B0604020202020204" charset="-78"/>
                <a:cs typeface="Readex Pro" panose="020B0604020202020204" charset="-78"/>
              </a:rPr>
              <a:t> </a:t>
            </a:r>
            <a:r>
              <a:rPr lang="en-US" dirty="0" err="1">
                <a:latin typeface="Readex Pro" panose="020B0604020202020204" charset="-78"/>
                <a:cs typeface="Readex Pro" panose="020B0604020202020204" charset="-78"/>
              </a:rPr>
              <a:t>thống</a:t>
            </a:r>
            <a:r>
              <a:rPr lang="en-US" dirty="0">
                <a:latin typeface="Readex Pro" panose="020B0604020202020204" charset="-78"/>
                <a:cs typeface="Readex Pro" panose="020B0604020202020204" charset="-78"/>
              </a:rPr>
              <a:t>  </a:t>
            </a:r>
          </a:p>
        </p:txBody>
      </p:sp>
    </p:spTree>
    <p:extLst>
      <p:ext uri="{BB962C8B-B14F-4D97-AF65-F5344CB8AC3E}">
        <p14:creationId xmlns:p14="http://schemas.microsoft.com/office/powerpoint/2010/main" val="36553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FA1DE-E5BC-FA6C-5842-263DAEFAD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C82E6-BD48-42A2-A39E-8F3F595F5A08}"/>
              </a:ext>
            </a:extLst>
          </p:cNvPr>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3EF4FFDD-6218-7EF8-20A6-163D76A2B081}"/>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a:t>Xu </a:t>
            </a:r>
            <a:r>
              <a:rPr lang="en-US" dirty="0" err="1"/>
              <a:t>hướng</a:t>
            </a:r>
            <a:r>
              <a:rPr lang="en-US" dirty="0"/>
              <a:t>, </a:t>
            </a:r>
            <a:r>
              <a:rPr lang="en-US" dirty="0" err="1"/>
              <a:t>nhu</a:t>
            </a:r>
            <a:r>
              <a:rPr lang="en-US" dirty="0"/>
              <a:t> </a:t>
            </a:r>
            <a:r>
              <a:rPr lang="en-US" dirty="0" err="1"/>
              <a:t>cầu</a:t>
            </a:r>
            <a:r>
              <a:rPr lang="en-US" dirty="0"/>
              <a:t> </a:t>
            </a:r>
            <a:r>
              <a:rPr lang="en-US" dirty="0" err="1"/>
              <a:t>giải</a:t>
            </a:r>
            <a:r>
              <a:rPr lang="en-US" dirty="0"/>
              <a:t> </a:t>
            </a:r>
            <a:r>
              <a:rPr lang="en-US" dirty="0" err="1"/>
              <a:t>trí</a:t>
            </a:r>
            <a:r>
              <a:rPr lang="en-US" dirty="0"/>
              <a:t> </a:t>
            </a:r>
            <a:r>
              <a:rPr lang="en-US" dirty="0" err="1"/>
              <a:t>của</a:t>
            </a:r>
            <a:r>
              <a:rPr lang="en-US" dirty="0"/>
              <a:t> </a:t>
            </a:r>
            <a:r>
              <a:rPr lang="en-US" dirty="0" err="1"/>
              <a:t>xã</a:t>
            </a:r>
            <a:r>
              <a:rPr lang="en-US" dirty="0"/>
              <a:t> </a:t>
            </a:r>
            <a:r>
              <a:rPr lang="en-US" dirty="0" err="1"/>
              <a:t>hội</a:t>
            </a:r>
            <a:r>
              <a:rPr lang="en-US" dirty="0"/>
              <a:t>.</a:t>
            </a:r>
          </a:p>
          <a:p>
            <a:pPr marL="342900" indent="-342900">
              <a:buFontTx/>
              <a:buChar char="-"/>
            </a:pPr>
            <a:r>
              <a:rPr lang="en-US" dirty="0" err="1"/>
              <a:t>Giải</a:t>
            </a:r>
            <a:r>
              <a:rPr lang="en-US" dirty="0"/>
              <a:t> </a:t>
            </a:r>
            <a:r>
              <a:rPr lang="en-US" dirty="0" err="1"/>
              <a:t>quyết</a:t>
            </a:r>
            <a:r>
              <a:rPr lang="en-US" dirty="0"/>
              <a:t> </a:t>
            </a:r>
            <a:r>
              <a:rPr lang="en-US" dirty="0" err="1"/>
              <a:t>hạn</a:t>
            </a:r>
            <a:r>
              <a:rPr lang="en-US" dirty="0"/>
              <a:t> </a:t>
            </a:r>
            <a:r>
              <a:rPr lang="en-US" dirty="0" err="1"/>
              <a:t>chế</a:t>
            </a:r>
            <a:r>
              <a:rPr lang="en-US" dirty="0"/>
              <a:t> </a:t>
            </a:r>
            <a:r>
              <a:rPr lang="en-US" dirty="0" err="1"/>
              <a:t>còn</a:t>
            </a:r>
            <a:r>
              <a:rPr lang="en-US" dirty="0"/>
              <a:t> </a:t>
            </a:r>
            <a:r>
              <a:rPr lang="en-US" dirty="0" err="1"/>
              <a:t>tồn</a:t>
            </a:r>
            <a:r>
              <a:rPr lang="en-US" dirty="0"/>
              <a:t> </a:t>
            </a:r>
            <a:r>
              <a:rPr lang="en-US" dirty="0" err="1"/>
              <a:t>đọng</a:t>
            </a:r>
            <a:r>
              <a:rPr lang="en-US" dirty="0"/>
              <a:t> ở </a:t>
            </a:r>
            <a:r>
              <a:rPr lang="en-US" dirty="0" err="1"/>
              <a:t>một</a:t>
            </a:r>
            <a:r>
              <a:rPr lang="en-US" dirty="0"/>
              <a:t> </a:t>
            </a:r>
            <a:r>
              <a:rPr lang="en-US" dirty="0" err="1"/>
              <a:t>số</a:t>
            </a:r>
            <a:r>
              <a:rPr lang="en-US" dirty="0"/>
              <a:t> </a:t>
            </a:r>
            <a:r>
              <a:rPr lang="en-US" dirty="0" err="1"/>
              <a:t>rạp</a:t>
            </a:r>
            <a:r>
              <a:rPr lang="en-US" dirty="0"/>
              <a:t> </a:t>
            </a:r>
            <a:r>
              <a:rPr lang="en-US" dirty="0" err="1"/>
              <a:t>chiếu</a:t>
            </a:r>
            <a:r>
              <a:rPr lang="en-US" dirty="0"/>
              <a:t> </a:t>
            </a:r>
            <a:r>
              <a:rPr lang="en-US" dirty="0" err="1"/>
              <a:t>phim</a:t>
            </a:r>
            <a:r>
              <a:rPr lang="en-US" dirty="0"/>
              <a:t> </a:t>
            </a:r>
            <a:r>
              <a:rPr lang="en-US" dirty="0" err="1"/>
              <a:t>truyền</a:t>
            </a:r>
            <a:r>
              <a:rPr lang="en-US" dirty="0"/>
              <a:t> </a:t>
            </a:r>
            <a:r>
              <a:rPr lang="en-US" dirty="0" err="1"/>
              <a:t>thống</a:t>
            </a:r>
            <a:r>
              <a:rPr lang="en-US" dirty="0"/>
              <a:t>.</a:t>
            </a:r>
          </a:p>
          <a:p>
            <a:pPr marL="342900" indent="-342900">
              <a:buFontTx/>
              <a:buChar char="-"/>
            </a:pPr>
            <a:r>
              <a:rPr lang="en-US" dirty="0" err="1"/>
              <a:t>Phù</a:t>
            </a:r>
            <a:r>
              <a:rPr lang="en-US" dirty="0"/>
              <a:t> </a:t>
            </a:r>
            <a:r>
              <a:rPr lang="en-US" dirty="0" err="1"/>
              <a:t>hợp</a:t>
            </a:r>
            <a:r>
              <a:rPr lang="en-US" dirty="0"/>
              <a:t> </a:t>
            </a:r>
            <a:r>
              <a:rPr lang="en-US" dirty="0" err="1"/>
              <a:t>với</a:t>
            </a:r>
            <a:r>
              <a:rPr lang="en-US" dirty="0"/>
              <a:t> </a:t>
            </a:r>
            <a:r>
              <a:rPr lang="en-US" dirty="0" err="1"/>
              <a:t>định</a:t>
            </a:r>
            <a:r>
              <a:rPr lang="en-US" dirty="0"/>
              <a:t> </a:t>
            </a:r>
            <a:r>
              <a:rPr lang="en-US" dirty="0" err="1"/>
              <a:t>hướng</a:t>
            </a:r>
            <a:r>
              <a:rPr lang="en-US" dirty="0"/>
              <a:t> </a:t>
            </a:r>
            <a:r>
              <a:rPr lang="en-US" dirty="0" err="1"/>
              <a:t>đổi</a:t>
            </a:r>
            <a:r>
              <a:rPr lang="en-US" dirty="0"/>
              <a:t> </a:t>
            </a:r>
            <a:r>
              <a:rPr lang="en-US" dirty="0" err="1"/>
              <a:t>mới</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của</a:t>
            </a:r>
            <a:r>
              <a:rPr lang="en-US" dirty="0"/>
              <a:t> </a:t>
            </a:r>
            <a:r>
              <a:rPr lang="en-US" dirty="0" err="1"/>
              <a:t>đất</a:t>
            </a:r>
            <a:r>
              <a:rPr lang="en-US" dirty="0"/>
              <a:t> </a:t>
            </a:r>
            <a:r>
              <a:rPr lang="en-US" dirty="0" err="1"/>
              <a:t>nước</a:t>
            </a:r>
            <a:r>
              <a:rPr lang="en-US" dirty="0"/>
              <a:t>. </a:t>
            </a:r>
          </a:p>
          <a:p>
            <a:endParaRPr lang="en-US" dirty="0"/>
          </a:p>
        </p:txBody>
      </p:sp>
    </p:spTree>
    <p:extLst>
      <p:ext uri="{BB962C8B-B14F-4D97-AF65-F5344CB8AC3E}">
        <p14:creationId xmlns:p14="http://schemas.microsoft.com/office/powerpoint/2010/main" val="38706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4796</TotalTime>
  <Words>1193</Words>
  <Application>Microsoft Office PowerPoint</Application>
  <PresentationFormat>Widescreen</PresentationFormat>
  <Paragraphs>92</Paragraphs>
  <Slides>37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Open Sans</vt:lpstr>
      <vt:lpstr>Arial</vt:lpstr>
      <vt:lpstr>Calibri</vt:lpstr>
      <vt:lpstr>K2D</vt:lpstr>
      <vt:lpstr>Readex Pro</vt:lpstr>
      <vt:lpstr>Barlow</vt:lpstr>
      <vt:lpstr>Roboto</vt:lpstr>
      <vt:lpstr>Times New Roman</vt:lpstr>
      <vt:lpstr>Office Theme</vt:lpstr>
      <vt:lpstr>TRƯỜNG ĐẠI HỌC CẦN THƠ TRƯỜNG CNTT &amp; TT</vt:lpstr>
      <vt:lpstr>BÁO CÁO NIÊN LUẬN CƠ SỞ</vt:lpstr>
      <vt:lpstr>ĐỀ TÀI XÂY DỰNG PHẦN MỀM QUẢN LÝ ĐẶT VÉ RẠP CHIẾU PHIM</vt:lpstr>
      <vt:lpstr>GIỚI THIỆU ĐỀ TÀI</vt:lpstr>
      <vt:lpstr>Tại sao chọn đề tài ?</vt:lpstr>
      <vt:lpstr>Xu hướng xem phim tại rạp</vt:lpstr>
      <vt:lpstr>PowerPoint Presentation</vt:lpstr>
      <vt:lpstr>Hạn chế</vt:lpstr>
      <vt:lpstr>Tại sao chọn đề tài ?</vt:lpstr>
      <vt:lpstr>MỤC TIÊU ĐỀ TÀI</vt:lpstr>
      <vt:lpstr>PowerPoint Presentation</vt:lpstr>
      <vt:lpstr>NỘI DUNG NGHIÊN CỨU</vt:lpstr>
      <vt:lpstr>Nội dung nghiên cứu</vt:lpstr>
      <vt:lpstr>MÔ TẢ HỆ THỐNG</vt:lpstr>
      <vt:lpstr>PowerPoint Presentation</vt:lpstr>
      <vt:lpstr>GIẢI PHÁP CÔNG NGHỆ</vt:lpstr>
      <vt:lpstr>Java &amp; JavaFX</vt:lpstr>
      <vt:lpstr>Gson và JavaMail</vt:lpstr>
      <vt:lpstr>RabbitMQ</vt:lpstr>
      <vt:lpstr>RabbitMQ</vt:lpstr>
      <vt:lpstr>Cơ sở dữ liệu</vt:lpstr>
      <vt:lpstr>Mô hình phần mềm</vt:lpstr>
      <vt:lpstr>GIẢI PHÁP THIẾT KẾ</vt:lpstr>
      <vt:lpstr>Use Case tổng quát</vt:lpstr>
      <vt:lpstr>Use Case Khách vãng lai</vt:lpstr>
      <vt:lpstr>Use Case Khách hàng</vt:lpstr>
      <vt:lpstr>Use Case Quản trị viên</vt:lpstr>
      <vt:lpstr>Cơ sở dữ liệu </vt:lpstr>
      <vt:lpstr>PowerPoint Presentation</vt:lpstr>
      <vt:lpstr>ĐÁNH GIÁ &amp; KIỂM THỬ GIẢI PHÁP</vt:lpstr>
      <vt:lpstr>PowerPoint Presentation</vt:lpstr>
      <vt:lpstr>KẾT LUẬN</vt:lpstr>
      <vt:lpstr>Kết quả đạt được</vt:lpstr>
      <vt:lpstr>Hạn chế</vt:lpstr>
      <vt:lpstr>Tài liệu tham khảo</vt:lpstr>
      <vt:lpstr>DEMO SẢN PHẨM</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Ngo Thanh</cp:lastModifiedBy>
  <cp:revision>292</cp:revision>
  <dcterms:created xsi:type="dcterms:W3CDTF">2022-07-01T08:15:51Z</dcterms:created>
  <dcterms:modified xsi:type="dcterms:W3CDTF">2025-04-18T13:13:23Z</dcterms:modified>
</cp:coreProperties>
</file>